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59" r:id="rId3"/>
    <p:sldId id="260" r:id="rId4"/>
    <p:sldId id="308" r:id="rId5"/>
    <p:sldId id="309" r:id="rId6"/>
    <p:sldId id="310" r:id="rId7"/>
    <p:sldId id="265" r:id="rId8"/>
    <p:sldId id="319" r:id="rId9"/>
    <p:sldId id="327" r:id="rId10"/>
    <p:sldId id="268" r:id="rId11"/>
    <p:sldId id="269" r:id="rId12"/>
    <p:sldId id="311" r:id="rId13"/>
    <p:sldId id="317" r:id="rId14"/>
    <p:sldId id="313" r:id="rId15"/>
    <p:sldId id="320" r:id="rId16"/>
    <p:sldId id="312" r:id="rId17"/>
    <p:sldId id="314" r:id="rId18"/>
    <p:sldId id="315" r:id="rId19"/>
    <p:sldId id="274" r:id="rId20"/>
    <p:sldId id="275" r:id="rId21"/>
    <p:sldId id="280" r:id="rId22"/>
    <p:sldId id="302" r:id="rId23"/>
    <p:sldId id="301" r:id="rId24"/>
    <p:sldId id="322" r:id="rId25"/>
    <p:sldId id="284" r:id="rId26"/>
    <p:sldId id="328" r:id="rId27"/>
    <p:sldId id="285" r:id="rId28"/>
    <p:sldId id="326" r:id="rId29"/>
    <p:sldId id="278" r:id="rId30"/>
    <p:sldId id="286" r:id="rId31"/>
    <p:sldId id="316" r:id="rId32"/>
    <p:sldId id="323" r:id="rId33"/>
    <p:sldId id="290" r:id="rId34"/>
    <p:sldId id="291" r:id="rId35"/>
    <p:sldId id="329" r:id="rId36"/>
    <p:sldId id="330" r:id="rId37"/>
    <p:sldId id="303" r:id="rId38"/>
    <p:sldId id="307" r:id="rId39"/>
    <p:sldId id="304" r:id="rId40"/>
    <p:sldId id="325" r:id="rId41"/>
    <p:sldId id="305" r:id="rId42"/>
    <p:sldId id="306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499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70" autoAdjust="0"/>
  </p:normalViewPr>
  <p:slideViewPr>
    <p:cSldViewPr snapToGrid="0">
      <p:cViewPr varScale="1">
        <p:scale>
          <a:sx n="104" d="100"/>
          <a:sy n="104" d="100"/>
        </p:scale>
        <p:origin x="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649DF-1BAB-4EF9-928B-C79BE650117D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C5D72-F2C1-470D-8213-F3731521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43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C5D72-F2C1-470D-8213-F3731521C8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44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C5D72-F2C1-470D-8213-F3731521C8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285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55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682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5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11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72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1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86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516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969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2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984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5EC26-6672-4645-98A4-CE8463AD6087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4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3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0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4.png"/><Relationship Id="rId7" Type="http://schemas.openxmlformats.org/officeDocument/2006/relationships/image" Target="../media/image6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jpeg"/><Relationship Id="rId7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66.png"/><Relationship Id="rId5" Type="http://schemas.openxmlformats.org/officeDocument/2006/relationships/image" Target="../media/image72.png"/><Relationship Id="rId10" Type="http://schemas.openxmlformats.org/officeDocument/2006/relationships/image" Target="../media/image65.png"/><Relationship Id="rId4" Type="http://schemas.openxmlformats.org/officeDocument/2006/relationships/image" Target="../media/image71.png"/><Relationship Id="rId9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62841" y="1881487"/>
            <a:ext cx="6886755" cy="991109"/>
          </a:xfrm>
        </p:spPr>
        <p:txBody>
          <a:bodyPr>
            <a:noAutofit/>
          </a:bodyPr>
          <a:lstStyle/>
          <a:p>
            <a:r>
              <a:rPr lang="ko-KR" altLang="en-US" sz="4000" dirty="0"/>
              <a:t>제품소개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8E8098-6635-492A-B8E6-1618C73114B9}"/>
              </a:ext>
            </a:extLst>
          </p:cNvPr>
          <p:cNvSpPr/>
          <p:nvPr/>
        </p:nvSpPr>
        <p:spPr>
          <a:xfrm>
            <a:off x="-1763911" y="6673334"/>
            <a:ext cx="415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proxima</a:t>
            </a:r>
            <a:r>
              <a:rPr lang="ko-KR" altLang="en-US" dirty="0"/>
              <a:t> </a:t>
            </a:r>
            <a:r>
              <a:rPr lang="ko-KR" altLang="en-US" dirty="0" err="1"/>
              <a:t>nova</a:t>
            </a:r>
            <a:r>
              <a:rPr lang="ko-KR" altLang="en-US" dirty="0"/>
              <a:t> 폰트 </a:t>
            </a:r>
            <a:r>
              <a:rPr lang="ko-KR" altLang="en-US" dirty="0" err="1"/>
              <a:t>괜찮은지</a:t>
            </a:r>
            <a:r>
              <a:rPr lang="ko-KR" altLang="en-US" dirty="0"/>
              <a:t> </a:t>
            </a:r>
            <a:r>
              <a:rPr lang="ko-KR" altLang="en-US" dirty="0" err="1"/>
              <a:t>물어보기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773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050219" cy="558153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모듈형</a:t>
            </a:r>
            <a:r>
              <a:rPr lang="en-US" altLang="ko-KR" sz="3200" dirty="0"/>
              <a:t> DAQ</a:t>
            </a:r>
            <a:endParaRPr lang="ko-KR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64598" y="1184730"/>
            <a:ext cx="3201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NI </a:t>
            </a:r>
            <a:r>
              <a:rPr lang="en-US" altLang="ko-KR" sz="1600" dirty="0" err="1">
                <a:latin typeface="+mn-ea"/>
              </a:rPr>
              <a:t>CompactDAQ</a:t>
            </a:r>
            <a:r>
              <a:rPr lang="ko-KR" altLang="en-US" sz="1600" dirty="0">
                <a:latin typeface="+mn-ea"/>
              </a:rPr>
              <a:t>은 연결과 신호 </a:t>
            </a:r>
            <a:r>
              <a:rPr lang="ko-KR" altLang="en-US" sz="1600" dirty="0" err="1">
                <a:latin typeface="+mn-ea"/>
              </a:rPr>
              <a:t>컨디셔닝을</a:t>
            </a:r>
            <a:r>
              <a:rPr lang="ko-KR" altLang="en-US" sz="1600" dirty="0">
                <a:latin typeface="+mn-ea"/>
              </a:rPr>
              <a:t> 모듈형 </a:t>
            </a:r>
            <a:r>
              <a:rPr lang="en-US" altLang="ko-KR" sz="1600" dirty="0">
                <a:latin typeface="+mn-ea"/>
              </a:rPr>
              <a:t>I/O</a:t>
            </a:r>
            <a:r>
              <a:rPr lang="ko-KR" altLang="en-US" sz="1600" dirty="0">
                <a:latin typeface="+mn-ea"/>
              </a:rPr>
              <a:t>에 통합하여 다양한 센서로 부터의 신호를 직접 수집하는 견고한 데이터 입출력 플랫폼입니다</a:t>
            </a:r>
            <a:r>
              <a:rPr lang="en-US" altLang="ko-KR" sz="1600" dirty="0">
                <a:latin typeface="+mn-ea"/>
              </a:rPr>
              <a:t>. 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89398" y="923278"/>
            <a:ext cx="3030430" cy="215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 </a:t>
            </a:r>
            <a:r>
              <a:rPr lang="en-US" altLang="ko-KR" dirty="0"/>
              <a:t>1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( Compact DAQ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)</a:t>
            </a:r>
          </a:p>
          <a:p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https://youtu.be/_VNBZsZku6k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561" y="4791247"/>
            <a:ext cx="1280870" cy="11844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902" y="4791246"/>
            <a:ext cx="1336683" cy="11844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3174" y="4309923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다양한 신호타입의 모듈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32188" y="4791247"/>
            <a:ext cx="2489364" cy="1185580"/>
            <a:chOff x="155222" y="4001300"/>
            <a:chExt cx="3255466" cy="183498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222" y="4001300"/>
              <a:ext cx="2264866" cy="165335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488" y="5112387"/>
              <a:ext cx="1981200" cy="72390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4410561" y="4287328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통신방식</a:t>
            </a:r>
            <a:r>
              <a:rPr lang="en-US" altLang="ko-KR" dirty="0"/>
              <a:t> </a:t>
            </a:r>
            <a:r>
              <a:rPr lang="ko-KR" altLang="en-US" dirty="0"/>
              <a:t>및 채널에 따른 다양한 샤시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056" y="4791247"/>
            <a:ext cx="1296207" cy="11844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67867" y="6199102"/>
            <a:ext cx="371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TCP/IP    USB    </a:t>
            </a:r>
            <a:r>
              <a:rPr lang="en-US" altLang="ko-KR" dirty="0" err="1"/>
              <a:t>Wifi</a:t>
            </a:r>
            <a:r>
              <a:rPr lang="en-US" altLang="ko-KR" dirty="0"/>
              <a:t>   Embedded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21424" y="6073170"/>
            <a:ext cx="233910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아날로그 입출력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산업용 디지털 입출력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센서기반의 입력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17828" y="430868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소프트웨어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4265" y="4615870"/>
            <a:ext cx="2215563" cy="16118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7926" y="1040676"/>
            <a:ext cx="2965659" cy="15037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2187" y="2563787"/>
            <a:ext cx="68629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n-ea"/>
              </a:rPr>
              <a:t>다양한 종류의 입출력 신호를 가장 효과적으로 구성할 수 있는 </a:t>
            </a:r>
            <a:r>
              <a:rPr lang="en-US" altLang="ko-KR" sz="1600" dirty="0" err="1">
                <a:latin typeface="+mn-ea"/>
              </a:rPr>
              <a:t>CompactDAQ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솔루션은 </a:t>
            </a:r>
            <a:r>
              <a:rPr lang="en-US" altLang="ko-KR" sz="1600" dirty="0">
                <a:latin typeface="+mn-ea"/>
              </a:rPr>
              <a:t>Ethernet </a:t>
            </a:r>
            <a:r>
              <a:rPr lang="ko-KR" altLang="en-US" sz="1600" dirty="0">
                <a:latin typeface="+mn-ea"/>
              </a:rPr>
              <a:t>또는 </a:t>
            </a:r>
            <a:r>
              <a:rPr lang="en-US" altLang="ko-KR" sz="1600" dirty="0">
                <a:latin typeface="+mn-ea"/>
              </a:rPr>
              <a:t>USB</a:t>
            </a:r>
            <a:r>
              <a:rPr lang="ko-KR" altLang="en-US" sz="1600" dirty="0">
                <a:latin typeface="+mn-ea"/>
              </a:rPr>
              <a:t>를 통하여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섀시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컨트롤러 및 </a:t>
            </a:r>
            <a:r>
              <a:rPr lang="en-US" altLang="ko-KR" sz="1600" dirty="0">
                <a:latin typeface="+mn-ea"/>
              </a:rPr>
              <a:t>I/O </a:t>
            </a:r>
            <a:r>
              <a:rPr lang="ko-KR" altLang="en-US" sz="1600" dirty="0" err="1">
                <a:latin typeface="+mn-ea"/>
              </a:rPr>
              <a:t>컨디셔닝</a:t>
            </a:r>
            <a:r>
              <a:rPr lang="ko-KR" altLang="en-US" sz="1600" dirty="0">
                <a:latin typeface="+mn-ea"/>
              </a:rPr>
              <a:t> 모듈로 구성되며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엔지니어의 요구와 편의성을 제공하는 효과적인 솔루션입니다</a:t>
            </a:r>
            <a:r>
              <a:rPr lang="en-US" altLang="ko-KR" sz="1600" dirty="0">
                <a:latin typeface="+mn-ea"/>
              </a:rPr>
              <a:t>.</a:t>
            </a:r>
            <a:endParaRPr lang="ko-KR" altLang="en-US" sz="1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07E976-B863-4039-BA8B-B52C12D522D1}"/>
              </a:ext>
            </a:extLst>
          </p:cNvPr>
          <p:cNvSpPr/>
          <p:nvPr/>
        </p:nvSpPr>
        <p:spPr>
          <a:xfrm>
            <a:off x="12192000" y="923278"/>
            <a:ext cx="3030430" cy="215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 </a:t>
            </a:r>
            <a:r>
              <a:rPr lang="en-US" altLang="ko-KR" dirty="0"/>
              <a:t>1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( Compact DAQ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)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https://www.youtube.com/watch?v=BXgpw01oE9c&amp;list=PLAE1A45A948D809C4&amp;index=3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94509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48998" y="573188"/>
            <a:ext cx="78648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highlight>
                  <a:srgbClr val="FFFF00"/>
                </a:highlight>
              </a:rPr>
              <a:t>CDAQ </a:t>
            </a:r>
            <a:r>
              <a:rPr lang="ko-KR" altLang="en-US" u="sng" dirty="0">
                <a:highlight>
                  <a:srgbClr val="FFFF00"/>
                </a:highlight>
              </a:rPr>
              <a:t>플랫폼</a:t>
            </a:r>
            <a:r>
              <a:rPr lang="en-US" altLang="ko-KR" u="sng" dirty="0">
                <a:highlight>
                  <a:srgbClr val="FFFF00"/>
                </a:highlight>
              </a:rPr>
              <a:t>(</a:t>
            </a:r>
            <a:r>
              <a:rPr lang="ko-KR" altLang="en-US" u="sng" dirty="0">
                <a:highlight>
                  <a:srgbClr val="FFFF00"/>
                </a:highlight>
              </a:rPr>
              <a:t>샤시</a:t>
            </a:r>
            <a:r>
              <a:rPr lang="en-US" altLang="ko-KR" u="sng" dirty="0">
                <a:highlight>
                  <a:srgbClr val="FFFF00"/>
                </a:highlight>
              </a:rPr>
              <a:t>) </a:t>
            </a:r>
          </a:p>
          <a:p>
            <a:r>
              <a:rPr lang="en-US" altLang="ko-KR" sz="1600" dirty="0">
                <a:highlight>
                  <a:srgbClr val="FFFF00"/>
                </a:highlight>
              </a:rPr>
              <a:t>    (Table </a:t>
            </a:r>
            <a:r>
              <a:rPr lang="ko-KR" altLang="en-US" sz="1600" dirty="0">
                <a:highlight>
                  <a:srgbClr val="FFFF00"/>
                </a:highlight>
              </a:rPr>
              <a:t>폴더 </a:t>
            </a:r>
            <a:r>
              <a:rPr lang="en-US" altLang="ko-KR" sz="1600" dirty="0">
                <a:highlight>
                  <a:srgbClr val="FFFF00"/>
                </a:highlight>
              </a:rPr>
              <a:t>-&gt; NI</a:t>
            </a:r>
            <a:r>
              <a:rPr lang="ko-KR" altLang="en-US" sz="1600" dirty="0">
                <a:highlight>
                  <a:srgbClr val="FFFF00"/>
                </a:highlight>
              </a:rPr>
              <a:t> </a:t>
            </a:r>
            <a:r>
              <a:rPr lang="en-US" altLang="ko-KR" sz="1600" dirty="0">
                <a:highlight>
                  <a:srgbClr val="FFFF00"/>
                </a:highlight>
              </a:rPr>
              <a:t>HW Spec table -&gt; CDAQ </a:t>
            </a:r>
            <a:r>
              <a:rPr lang="ko-KR" altLang="en-US" sz="1600" dirty="0">
                <a:highlight>
                  <a:srgbClr val="FFFF00"/>
                </a:highlight>
              </a:rPr>
              <a:t>샤시 컨트롤러 탭 삽입</a:t>
            </a:r>
            <a:r>
              <a:rPr lang="en-US" altLang="ko-KR" sz="1600" dirty="0">
                <a:highlight>
                  <a:srgbClr val="FFFF00"/>
                </a:highlight>
              </a:rPr>
              <a:t>)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8999" y="1658857"/>
            <a:ext cx="863069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highlight>
                  <a:srgbClr val="FFFF00"/>
                </a:highlight>
              </a:rPr>
              <a:t>Compact DAQ : </a:t>
            </a:r>
            <a:r>
              <a:rPr lang="ko-KR" altLang="en-US" u="sng" dirty="0">
                <a:highlight>
                  <a:srgbClr val="FFFF00"/>
                </a:highlight>
              </a:rPr>
              <a:t>모듈</a:t>
            </a:r>
            <a:endParaRPr lang="en-US" altLang="ko-KR" u="sng" dirty="0">
              <a:highlight>
                <a:srgbClr val="FFFF00"/>
              </a:highlight>
            </a:endParaRPr>
          </a:p>
          <a:p>
            <a:r>
              <a:rPr lang="en-US" altLang="ko-KR" sz="1600" dirty="0">
                <a:highlight>
                  <a:srgbClr val="FFFF00"/>
                </a:highlight>
              </a:rPr>
              <a:t>   (Table </a:t>
            </a:r>
            <a:r>
              <a:rPr lang="ko-KR" altLang="en-US" sz="1600" dirty="0">
                <a:highlight>
                  <a:srgbClr val="FFFF00"/>
                </a:highlight>
              </a:rPr>
              <a:t>폴더 </a:t>
            </a:r>
            <a:r>
              <a:rPr lang="en-US" altLang="ko-KR" sz="1600" dirty="0">
                <a:highlight>
                  <a:srgbClr val="FFFF00"/>
                </a:highlight>
              </a:rPr>
              <a:t>-&gt; NI</a:t>
            </a:r>
            <a:r>
              <a:rPr lang="ko-KR" altLang="en-US" sz="1600" dirty="0">
                <a:highlight>
                  <a:srgbClr val="FFFF00"/>
                </a:highlight>
              </a:rPr>
              <a:t> </a:t>
            </a:r>
            <a:r>
              <a:rPr lang="en-US" altLang="ko-KR" sz="1600" dirty="0">
                <a:highlight>
                  <a:srgbClr val="FFFF00"/>
                </a:highlight>
              </a:rPr>
              <a:t>HW Spec table CRIO,DAQ</a:t>
            </a:r>
            <a:r>
              <a:rPr lang="ko-KR" altLang="en-US" sz="1600" dirty="0">
                <a:highlight>
                  <a:srgbClr val="FFFF00"/>
                </a:highlight>
              </a:rPr>
              <a:t>호환 모듈 탭에서 </a:t>
            </a:r>
            <a:r>
              <a:rPr lang="en-US" altLang="ko-KR" sz="1600" dirty="0">
                <a:highlight>
                  <a:srgbClr val="FFFF00"/>
                </a:highlight>
              </a:rPr>
              <a:t>Compact DAQ : </a:t>
            </a:r>
            <a:r>
              <a:rPr lang="ko-KR" altLang="en-US" sz="1600" dirty="0">
                <a:highlight>
                  <a:srgbClr val="FFFF00"/>
                </a:highlight>
              </a:rPr>
              <a:t>모듈  삽입</a:t>
            </a:r>
            <a:r>
              <a:rPr lang="en-US" altLang="ko-KR" sz="1600" dirty="0">
                <a:highlight>
                  <a:srgbClr val="FFFF00"/>
                </a:highlight>
              </a:rPr>
              <a:t>)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705290" y="637924"/>
            <a:ext cx="3020250" cy="1020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온도측정및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알라밍</a:t>
            </a:r>
            <a:r>
              <a:rPr lang="en-US" altLang="ko-KR" sz="1200" dirty="0"/>
              <a:t>https://www.youtube.com/watch?v=RCYr0df87A0&amp;list=PLAE1A45A948D809C4&amp;index=2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12816432" y="2210189"/>
            <a:ext cx="2945907" cy="1020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원격모니터링 </a:t>
            </a:r>
            <a:r>
              <a:rPr lang="en-US" altLang="ko-KR" sz="1200" dirty="0"/>
              <a:t>: </a:t>
            </a:r>
            <a:r>
              <a:rPr lang="ko-KR" altLang="en-US" sz="1200" dirty="0"/>
              <a:t>아이패드</a:t>
            </a:r>
            <a:r>
              <a:rPr lang="en-US" altLang="ko-KR" sz="1200" dirty="0"/>
              <a:t>+</a:t>
            </a:r>
            <a:r>
              <a:rPr lang="en-US" altLang="ko-KR" sz="1200" dirty="0" err="1"/>
              <a:t>CompactDAQ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1200" dirty="0"/>
              <a:t>https://www.youtube.com/watch?v=m6fAxHj2ZEE</a:t>
            </a:r>
          </a:p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6130004" y="619405"/>
            <a:ext cx="3356121" cy="1020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독립형 </a:t>
            </a:r>
            <a:r>
              <a:rPr lang="en-US" altLang="ko-KR" sz="1200" dirty="0" err="1"/>
              <a:t>CompactDAQ</a:t>
            </a:r>
            <a:r>
              <a:rPr lang="en-US" altLang="ko-KR" sz="1200" dirty="0"/>
              <a:t> &amp; </a:t>
            </a:r>
            <a:r>
              <a:rPr lang="ko-KR" altLang="en-US" sz="1200" dirty="0" err="1"/>
              <a:t>스마트카</a:t>
            </a:r>
            <a:r>
              <a:rPr lang="ko-KR" altLang="en-US" sz="1200" dirty="0"/>
              <a:t> 트랙 로깅</a:t>
            </a:r>
            <a:endParaRPr lang="en-US" altLang="ko-KR" sz="1200" dirty="0"/>
          </a:p>
          <a:p>
            <a:pPr algn="ctr"/>
            <a:r>
              <a:rPr lang="en-US" altLang="ko-KR" sz="1200" dirty="0"/>
              <a:t>https://www.youtube.com/watch?v=QDh_JkAR6_o</a:t>
            </a:r>
            <a:endParaRPr lang="ko-KR" altLang="en-US" sz="1200" dirty="0"/>
          </a:p>
        </p:txBody>
      </p:sp>
      <p:pic>
        <p:nvPicPr>
          <p:cNvPr id="3074" name="Picture 2" descr="http://www.ni.com/cms/images/devzone/tut/big9188.jpg">
            <a:extLst>
              <a:ext uri="{FF2B5EF4-FFF2-40B4-BE49-F238E27FC236}">
                <a16:creationId xmlns:a16="http://schemas.microsoft.com/office/drawing/2014/main" id="{33348CC6-92F1-4DAD-8FB7-AE841FD4D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8271" y="3653956"/>
            <a:ext cx="3872452" cy="172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51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http://s7d5.scene7.com/is/image/ni/09131603?$ni-standard-lg$">
            <a:extLst>
              <a:ext uri="{FF2B5EF4-FFF2-40B4-BE49-F238E27FC236}">
                <a16:creationId xmlns:a16="http://schemas.microsoft.com/office/drawing/2014/main" id="{00A19848-F5A9-4F7A-B9AD-91110944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220726"/>
            <a:ext cx="3550710" cy="199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Compact RIO ( </a:t>
            </a:r>
            <a:r>
              <a:rPr lang="ko-KR" altLang="en-US" sz="3200" dirty="0"/>
              <a:t>임베디드 시스템 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1466FB-CA1D-420D-B84B-1063B170585C}"/>
              </a:ext>
            </a:extLst>
          </p:cNvPr>
          <p:cNvSpPr/>
          <p:nvPr/>
        </p:nvSpPr>
        <p:spPr>
          <a:xfrm>
            <a:off x="3845615" y="1303897"/>
            <a:ext cx="75081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b="1" dirty="0" err="1">
                <a:solidFill>
                  <a:srgbClr val="333333"/>
                </a:solidFill>
                <a:latin typeface="Helvetica Neue"/>
              </a:rPr>
              <a:t>섀시</a:t>
            </a:r>
            <a:endParaRPr lang="en-US" altLang="ko-KR" b="1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5A31AB-3C16-43AE-966A-3DC1580D35B1}"/>
              </a:ext>
            </a:extLst>
          </p:cNvPr>
          <p:cNvSpPr/>
          <p:nvPr/>
        </p:nvSpPr>
        <p:spPr>
          <a:xfrm>
            <a:off x="619445" y="3799777"/>
            <a:ext cx="76863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b="1" dirty="0">
                <a:solidFill>
                  <a:srgbClr val="333333"/>
                </a:solidFill>
                <a:latin typeface="Helvetica Neue"/>
              </a:rPr>
              <a:t>컨트롤러</a:t>
            </a:r>
            <a:endParaRPr lang="en-US" altLang="ko-KR" b="1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158D8E-F7F4-4D2C-B4C5-725A025279FE}"/>
              </a:ext>
            </a:extLst>
          </p:cNvPr>
          <p:cNvSpPr/>
          <p:nvPr/>
        </p:nvSpPr>
        <p:spPr>
          <a:xfrm>
            <a:off x="8362950" y="4212614"/>
            <a:ext cx="3829050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dirty="0"/>
              <a:t>http://f1.media.brightcove.com/4/1326282160001/1326282160001_5751605415001_5751598246001.mp4?pubId=1326282160001&amp;videoId=5751598246001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3E74B9-BE24-48D3-A599-D20F8D325039}"/>
              </a:ext>
            </a:extLst>
          </p:cNvPr>
          <p:cNvSpPr/>
          <p:nvPr/>
        </p:nvSpPr>
        <p:spPr>
          <a:xfrm>
            <a:off x="3845615" y="1616903"/>
            <a:ext cx="86106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cRIO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ko-KR" altLang="en-US" sz="1600" dirty="0" err="1">
                <a:solidFill>
                  <a:srgbClr val="333333"/>
                </a:solidFill>
                <a:latin typeface="Helvetica Neue"/>
              </a:rPr>
              <a:t>섀시는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 어플리케이션에 고성능 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I/O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모듈을 추가하거나 </a:t>
            </a:r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CompactRIO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PXI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또는 산업용 어플리케이션을 확장합니다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Helvetica Neue"/>
              </a:rPr>
              <a:t>EtherCAT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, Ethernet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또는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MXI-Express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의 통신이 호환되는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 시스템에서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Helvetica Neue"/>
              </a:rPr>
              <a:t>섀시를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 확장하여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시스템에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C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시리즈 모듈을 추가할 수 있습니다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.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FPGA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를 프로그래밍하면 인라인 처리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고속 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I/O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및 제어가 가능합니다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스캔모드를 사용하여 신속하게 리얼타임 시스템을 확장할 수 있습니다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16B16E-4887-4590-B697-919E79579227}"/>
              </a:ext>
            </a:extLst>
          </p:cNvPr>
          <p:cNvSpPr/>
          <p:nvPr/>
        </p:nvSpPr>
        <p:spPr>
          <a:xfrm>
            <a:off x="12545300" y="1303897"/>
            <a:ext cx="75081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b="1" dirty="0" err="1">
                <a:solidFill>
                  <a:srgbClr val="333333"/>
                </a:solidFill>
                <a:latin typeface="Helvetica Neue"/>
              </a:rPr>
              <a:t>섀시</a:t>
            </a:r>
            <a:endParaRPr lang="en-US" altLang="ko-KR" b="1" dirty="0">
              <a:solidFill>
                <a:srgbClr val="333333"/>
              </a:solidFill>
              <a:latin typeface="Helvetica Neue"/>
            </a:endParaRPr>
          </a:p>
          <a:p>
            <a:pPr latinLnBrk="0"/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PC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기반 어플리케이션에 견고한 고성능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를 추가하거나 </a:t>
            </a:r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CompactRIO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PXI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또는 산업용 컨트롤러 어플리케이션을 확장합니다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latinLnBrk="0"/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CompactRIO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섀시는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EtherCAT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Ethernet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또는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MXI-​Express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호환 시스템에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C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시리즈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모듈을 추가할 수 있습니다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온보드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FPGA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를 프로그래밍하면 인라인 처리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고속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및 제어가 가능합니다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또한 스캔 모드를 사용하여 신속하게 리얼타임 시스템을 확장할 수 있습니다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23B53C-2473-4B2C-AB20-3994370581E7}"/>
              </a:ext>
            </a:extLst>
          </p:cNvPr>
          <p:cNvSpPr/>
          <p:nvPr/>
        </p:nvSpPr>
        <p:spPr>
          <a:xfrm>
            <a:off x="12456216" y="3799777"/>
            <a:ext cx="76863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b="1" dirty="0">
                <a:solidFill>
                  <a:srgbClr val="333333"/>
                </a:solidFill>
                <a:latin typeface="Helvetica Neue"/>
              </a:rPr>
              <a:t>컨트롤러</a:t>
            </a:r>
            <a:endParaRPr lang="en-US" altLang="ko-KR" b="1" dirty="0">
              <a:solidFill>
                <a:srgbClr val="333333"/>
              </a:solidFill>
              <a:latin typeface="Helvetica Neue"/>
            </a:endParaRPr>
          </a:p>
          <a:p>
            <a:pPr latinLnBrk="0"/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NI Linux Real-​Time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을 실행하는 프로세서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프로그래밍 가능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FPGA,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모듈형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를 비전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모션 및 디스플레이 기능과 결합합니다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latinLnBrk="0"/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업계 표준 인증을 보유한 </a:t>
            </a:r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CompactRIO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컨트롤러는 견고하고 신뢰성이 뛰어난 고성능 산업용 임베디드 컨트롤러입니다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고속 제어 또는 신호 프로세싱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하드웨어 알고리즘 가속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하드웨어 의존 작업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고유 타이밍 및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트리거링이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필요한 어플리케이션에 이상적입니다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B5669D-F8E2-4079-A29B-14949CA7EF1A}"/>
              </a:ext>
            </a:extLst>
          </p:cNvPr>
          <p:cNvSpPr/>
          <p:nvPr/>
        </p:nvSpPr>
        <p:spPr>
          <a:xfrm>
            <a:off x="745661" y="4197886"/>
            <a:ext cx="75601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NI Linux Real-​Time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을 실행하는 프로세서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프로그래밍 가능 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FPGA,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모듈형 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I/​O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를 비전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모션 및 디스플레이 기능과 결합합니다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업계 표준 인증 보유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하며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견고하고 신뢰성이 뛰어난 고성능 산업용 임베디드 컨트롤러입니다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고속 제어 또는 신호 프로세싱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하드웨어 알고리즘 가속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하드웨어 의존 작업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고유 타이밍 및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Helvetica Neue"/>
              </a:rPr>
              <a:t>트리거링이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 필요한 어플리케이션에 주로 사용합니다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99254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http://s7d5.scene7.com/is/image/ni/09131603?$ni-standard-lg$">
            <a:extLst>
              <a:ext uri="{FF2B5EF4-FFF2-40B4-BE49-F238E27FC236}">
                <a16:creationId xmlns:a16="http://schemas.microsoft.com/office/drawing/2014/main" id="{8C512892-C4D6-4D43-A29D-E38AEFF86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66" y="479305"/>
            <a:ext cx="3550710" cy="199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AFC5068-DAE7-4BD9-957D-7F6DB455DBAA}"/>
              </a:ext>
            </a:extLst>
          </p:cNvPr>
          <p:cNvGrpSpPr/>
          <p:nvPr/>
        </p:nvGrpSpPr>
        <p:grpSpPr>
          <a:xfrm>
            <a:off x="4830698" y="838349"/>
            <a:ext cx="2861532" cy="1362828"/>
            <a:chOff x="155222" y="4001300"/>
            <a:chExt cx="3255466" cy="18349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32CB9E-B5E4-4B44-B46C-965FCD585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222" y="4001300"/>
              <a:ext cx="2264866" cy="165335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0101D49-3ADC-4758-BA99-998E7F5C0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9488" y="5112387"/>
              <a:ext cx="1981200" cy="723900"/>
            </a:xfrm>
            <a:prstGeom prst="rect">
              <a:avLst/>
            </a:prstGeom>
          </p:spPr>
        </p:pic>
      </p:grpSp>
      <p:pic>
        <p:nvPicPr>
          <p:cNvPr id="14" name="Picture 10" descr="http://s7d5.scene7.com/is/image/ni/07021301_LabVIEW_TestStand_16x9?&amp;$ni-card-lg$">
            <a:extLst>
              <a:ext uri="{FF2B5EF4-FFF2-40B4-BE49-F238E27FC236}">
                <a16:creationId xmlns:a16="http://schemas.microsoft.com/office/drawing/2014/main" id="{1422067A-2D75-4B71-8721-14CCA3BF1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141" y="983638"/>
            <a:ext cx="1924692" cy="108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더하기 기호 14">
            <a:extLst>
              <a:ext uri="{FF2B5EF4-FFF2-40B4-BE49-F238E27FC236}">
                <a16:creationId xmlns:a16="http://schemas.microsoft.com/office/drawing/2014/main" id="{1F71D299-AF4D-4B24-84C6-4D7D5EC38152}"/>
              </a:ext>
            </a:extLst>
          </p:cNvPr>
          <p:cNvSpPr/>
          <p:nvPr/>
        </p:nvSpPr>
        <p:spPr>
          <a:xfrm>
            <a:off x="4302597" y="1263517"/>
            <a:ext cx="528101" cy="52810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E1B5000-196F-475B-9CEC-6E45726E98BB}"/>
              </a:ext>
            </a:extLst>
          </p:cNvPr>
          <p:cNvSpPr/>
          <p:nvPr/>
        </p:nvSpPr>
        <p:spPr>
          <a:xfrm>
            <a:off x="8445235" y="1260907"/>
            <a:ext cx="996593" cy="248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EB3D94C8-ABE3-4521-A06D-7D61D3CC8FCA}"/>
              </a:ext>
            </a:extLst>
          </p:cNvPr>
          <p:cNvSpPr/>
          <p:nvPr/>
        </p:nvSpPr>
        <p:spPr>
          <a:xfrm>
            <a:off x="8445235" y="1509681"/>
            <a:ext cx="996593" cy="2487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FC9F25-7352-4AB7-9D4D-A0E5E8495171}"/>
              </a:ext>
            </a:extLst>
          </p:cNvPr>
          <p:cNvSpPr txBox="1"/>
          <p:nvPr/>
        </p:nvSpPr>
        <p:spPr>
          <a:xfrm>
            <a:off x="1349337" y="2381885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cRIO</a:t>
            </a:r>
            <a:r>
              <a:rPr lang="en-US" altLang="ko-KR" dirty="0"/>
              <a:t> </a:t>
            </a:r>
            <a:r>
              <a:rPr lang="ko-KR" altLang="en-US" dirty="0" err="1"/>
              <a:t>섀시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컨트롤러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F9002C-7FD8-4CB2-B800-EF388EDA471B}"/>
              </a:ext>
            </a:extLst>
          </p:cNvPr>
          <p:cNvSpPr txBox="1"/>
          <p:nvPr/>
        </p:nvSpPr>
        <p:spPr>
          <a:xfrm>
            <a:off x="5679667" y="2381885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r>
              <a:rPr lang="ko-KR" altLang="en-US" dirty="0"/>
              <a:t>시리즈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727DF5-5C81-4065-9D51-498BBE434185}"/>
              </a:ext>
            </a:extLst>
          </p:cNvPr>
          <p:cNvSpPr txBox="1"/>
          <p:nvPr/>
        </p:nvSpPr>
        <p:spPr>
          <a:xfrm>
            <a:off x="10091073" y="23818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소프트웨어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9FAC9C-0CF4-4215-BD79-2C9FA623C2E0}"/>
              </a:ext>
            </a:extLst>
          </p:cNvPr>
          <p:cNvSpPr txBox="1"/>
          <p:nvPr/>
        </p:nvSpPr>
        <p:spPr>
          <a:xfrm>
            <a:off x="8371098" y="185334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데이터 전송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B28DEC-D7D6-459A-93B1-F389E67945F7}"/>
              </a:ext>
            </a:extLst>
          </p:cNvPr>
          <p:cNvSpPr/>
          <p:nvPr/>
        </p:nvSpPr>
        <p:spPr>
          <a:xfrm>
            <a:off x="699907" y="201025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333333"/>
                </a:solidFill>
                <a:latin typeface="Roboto Condensed"/>
              </a:rPr>
              <a:t>cRIO</a:t>
            </a:r>
            <a:r>
              <a:rPr lang="en-US" altLang="ko-KR" b="1" dirty="0">
                <a:solidFill>
                  <a:srgbClr val="333333"/>
                </a:solidFill>
                <a:latin typeface="Roboto Condensed"/>
              </a:rPr>
              <a:t> </a:t>
            </a:r>
            <a:r>
              <a:rPr lang="ko-KR" altLang="en-US" b="1" dirty="0">
                <a:solidFill>
                  <a:srgbClr val="333333"/>
                </a:solidFill>
                <a:latin typeface="Roboto Condensed"/>
              </a:rPr>
              <a:t>구성요소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FE45EB-42BA-41C3-B39F-DE610818CBAB}"/>
              </a:ext>
            </a:extLst>
          </p:cNvPr>
          <p:cNvSpPr/>
          <p:nvPr/>
        </p:nvSpPr>
        <p:spPr>
          <a:xfrm>
            <a:off x="12016729" y="1611519"/>
            <a:ext cx="2946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추가영상</a:t>
            </a:r>
            <a:r>
              <a:rPr lang="en-US" altLang="ko-KR" dirty="0"/>
              <a:t>-&gt; implementing counters in </a:t>
            </a:r>
            <a:r>
              <a:rPr lang="en-US" altLang="ko-KR" dirty="0" err="1"/>
              <a:t>labview</a:t>
            </a:r>
            <a:r>
              <a:rPr lang="en-US" altLang="ko-KR" dirty="0"/>
              <a:t> FPGA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https://youtu.be/_4BTo8uF92Y?list=PLWosJ8K2k0MKiHfUTXO89ieanjRmnTmLL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0DDFA8-5E67-4930-972F-23FE7B6600F7}"/>
              </a:ext>
            </a:extLst>
          </p:cNvPr>
          <p:cNvSpPr/>
          <p:nvPr/>
        </p:nvSpPr>
        <p:spPr>
          <a:xfrm>
            <a:off x="12079146" y="1200628"/>
            <a:ext cx="294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추가할까 말까</a:t>
            </a:r>
            <a:endParaRPr lang="en-US" altLang="ko-KR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AAC31C-A328-4379-9AA4-F3DC668E8D87}"/>
              </a:ext>
            </a:extLst>
          </p:cNvPr>
          <p:cNvSpPr/>
          <p:nvPr/>
        </p:nvSpPr>
        <p:spPr>
          <a:xfrm>
            <a:off x="6821583" y="3078719"/>
            <a:ext cx="4814706" cy="2779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r>
              <a:rPr lang="ko-KR" altLang="en-US" dirty="0"/>
              <a:t>http://www.ni.com/webcast/app/play_doc/p/id/1116/lang/ko/width/800/height/640/autostart/y/popup/y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4DAA065-6780-4304-8248-C32017000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2978" y="3598108"/>
            <a:ext cx="4885135" cy="294267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88DFFCA-BD72-413C-89FD-48CBD4281B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3127" y="4219336"/>
            <a:ext cx="6896100" cy="25336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E19DA68-7AEB-4521-A97D-FE30DEF346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558" y="2815033"/>
            <a:ext cx="5236376" cy="30435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FEBDA8D-A530-4C9E-93B7-940F92E8F4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38190" y="874792"/>
            <a:ext cx="69246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69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C0CC59E-104A-4589-A0F5-0218AF80D7C0}"/>
              </a:ext>
            </a:extLst>
          </p:cNvPr>
          <p:cNvSpPr/>
          <p:nvPr/>
        </p:nvSpPr>
        <p:spPr>
          <a:xfrm>
            <a:off x="13891306" y="60950"/>
            <a:ext cx="104111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• Modular, high-performance embedded controllers for industrial deployment </a:t>
            </a:r>
          </a:p>
          <a:p>
            <a:r>
              <a:rPr lang="en-US" altLang="ko-KR" dirty="0"/>
              <a:t>• NI Linux Real-Time OS for reliability, security, and determinism </a:t>
            </a:r>
          </a:p>
          <a:p>
            <a:r>
              <a:rPr lang="en-US" altLang="ko-KR" dirty="0"/>
              <a:t>• Industrial-grade processing component options from ARM, Intel, and Xilinx </a:t>
            </a:r>
          </a:p>
          <a:p>
            <a:r>
              <a:rPr lang="en-US" altLang="ko-KR" dirty="0"/>
              <a:t>• Time Sensitive Networking (TSN) enabled Ethernet ports </a:t>
            </a:r>
          </a:p>
          <a:p>
            <a:r>
              <a:rPr lang="en-US" altLang="ko-KR" dirty="0"/>
              <a:t>• Up to -40 °C to 70 °C temperature range, up to 50 g shock and 5 g vibration </a:t>
            </a:r>
          </a:p>
          <a:p>
            <a:r>
              <a:rPr lang="en-US" altLang="ko-KR" dirty="0"/>
              <a:t>• 200+ I/O modules to support a variety of sensors and signal types </a:t>
            </a:r>
          </a:p>
          <a:p>
            <a:r>
              <a:rPr lang="en-US" altLang="ko-KR" dirty="0"/>
              <a:t>• LabVIEW graphical development platform eliminates the need for hardware description language (HDL) expertise to use reconfigurable FPGA hardware</a:t>
            </a:r>
          </a:p>
          <a:p>
            <a:endParaRPr lang="en-US" altLang="ko-KR" dirty="0"/>
          </a:p>
          <a:p>
            <a:r>
              <a:rPr lang="en-US" altLang="ko-KR" dirty="0"/>
              <a:t>DAQmx </a:t>
            </a:r>
            <a:r>
              <a:rPr lang="ko-KR" altLang="en-US" dirty="0"/>
              <a:t>지원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3683B-A77D-4A3D-A9CF-B446F6BDA359}"/>
              </a:ext>
            </a:extLst>
          </p:cNvPr>
          <p:cNvSpPr txBox="1"/>
          <p:nvPr/>
        </p:nvSpPr>
        <p:spPr>
          <a:xfrm>
            <a:off x="5732917" y="-503771"/>
            <a:ext cx="5984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산업 현장에 사용되는 모듈형 고성능 임베디드 컨트롤러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6F0F0A3-DCFD-4591-B02E-421882B7A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556" y="1268401"/>
            <a:ext cx="5929508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모듈형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산업 현장에 사용되는 고성능 임베디드 컨트롤러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-40 °C to 70 °C</a:t>
            </a:r>
            <a:r>
              <a:rPr lang="ko-KR" altLang="en-US" sz="1000" dirty="0"/>
              <a:t>의 온도범위</a:t>
            </a:r>
            <a:r>
              <a:rPr lang="en-US" altLang="ko-KR" sz="1000" dirty="0"/>
              <a:t>, </a:t>
            </a:r>
            <a:r>
              <a:rPr lang="ko-KR" altLang="en-US" sz="1000" dirty="0"/>
              <a:t>최대</a:t>
            </a:r>
            <a:r>
              <a:rPr lang="en-US" altLang="ko-KR" sz="1000" dirty="0"/>
              <a:t> 50 g </a:t>
            </a:r>
            <a:r>
              <a:rPr lang="ko-KR" altLang="en-US" sz="1000" dirty="0"/>
              <a:t>충격 및</a:t>
            </a:r>
            <a:r>
              <a:rPr lang="en-US" altLang="ko-KR" sz="1000" dirty="0"/>
              <a:t> 5 g </a:t>
            </a:r>
            <a:r>
              <a:rPr lang="ko-KR" altLang="en-US" sz="1000" dirty="0"/>
              <a:t>진동에서도 동작 가능한 임베디드 컨트롤러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독립형 시스템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다양한 센서와 신호 타입을 지원하는 </a:t>
            </a:r>
            <a:r>
              <a:rPr lang="en-US" altLang="ko-KR" sz="1000" dirty="0"/>
              <a:t>200</a:t>
            </a:r>
            <a:r>
              <a:rPr lang="ko-KR" altLang="en-US" sz="1000" dirty="0"/>
              <a:t>개 이상의 </a:t>
            </a:r>
            <a:r>
              <a:rPr lang="en-US" altLang="ko-KR" sz="1000" dirty="0"/>
              <a:t>I/O </a:t>
            </a:r>
            <a:r>
              <a:rPr lang="ko-KR" altLang="en-US" sz="1000" dirty="0"/>
              <a:t>모듈</a:t>
            </a:r>
            <a:endParaRPr lang="en-US" altLang="ko-KR" sz="1000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DC308B2F-222F-402F-86DB-33BECE794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277" y="2140929"/>
            <a:ext cx="5749301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 dirty="0"/>
              <a:t>NI Linux Real-Time OS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신뢰성 </a:t>
            </a:r>
            <a:r>
              <a:rPr lang="en-US" altLang="ko-KR" sz="1000" dirty="0"/>
              <a:t>( Reliability ) – </a:t>
            </a:r>
            <a:r>
              <a:rPr lang="ko-KR" altLang="en-US" sz="1000" dirty="0"/>
              <a:t>정밀한 시간 결정성으로 예측이 가능합니다</a:t>
            </a:r>
            <a:r>
              <a:rPr lang="en-US" altLang="ko-KR" sz="1000" dirty="0"/>
              <a:t>.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안정성 </a:t>
            </a:r>
            <a:r>
              <a:rPr lang="en-US" altLang="ko-KR" sz="1000" dirty="0"/>
              <a:t>( Security ) – </a:t>
            </a:r>
            <a:r>
              <a:rPr lang="ko-KR" altLang="en-US" sz="1000" dirty="0"/>
              <a:t>시스템을 장시간 안정적으로 구동 가능합니다</a:t>
            </a:r>
            <a:r>
              <a:rPr lang="en-US" altLang="ko-KR" sz="1000" dirty="0"/>
              <a:t>.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결정성 </a:t>
            </a:r>
            <a:r>
              <a:rPr lang="en-US" altLang="ko-KR" sz="1000" dirty="0"/>
              <a:t>( Determinism ) – </a:t>
            </a:r>
            <a:r>
              <a:rPr lang="ko-KR" altLang="en-US" sz="1000" dirty="0"/>
              <a:t>주어진 시간 안에 시스템이 정밀한 타이밍 동작을 수행합니다</a:t>
            </a:r>
            <a:r>
              <a:rPr lang="en-US" altLang="ko-KR" sz="1000" dirty="0"/>
              <a:t>.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525C8FA0-A600-4CF5-89F1-8D7FECD67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556" y="3998142"/>
            <a:ext cx="4037293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컨트롤러 옵션</a:t>
            </a:r>
            <a:endParaRPr lang="en-US" altLang="ko-KR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프로세서 코어 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ARM, Intel, Xilinx )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HDD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RAM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Slot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Time Sensitive Networking (TSN) enabled Ethernet ports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endParaRPr lang="en-US" altLang="ko-KR" sz="1000" dirty="0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C7A4C966-81C8-4BBF-85F3-4CCAF5AC5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277" y="3013257"/>
            <a:ext cx="5518468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 dirty="0"/>
              <a:t>재구성 가능한 </a:t>
            </a:r>
            <a:r>
              <a:rPr lang="en-US" altLang="ko-KR" dirty="0"/>
              <a:t>I/O ( FPGA )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LabVIEW</a:t>
            </a:r>
            <a:r>
              <a:rPr lang="ko-KR" altLang="en-US" sz="1000" dirty="0"/>
              <a:t>를 이용하여 </a:t>
            </a:r>
            <a:r>
              <a:rPr lang="en-US" altLang="ko-KR" sz="1000" dirty="0"/>
              <a:t>HDL ( Hardware Description  Language ) </a:t>
            </a:r>
            <a:r>
              <a:rPr lang="ko-KR" altLang="en-US" sz="1000" dirty="0"/>
              <a:t>개발을 손쉽게 정의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최고 </a:t>
            </a:r>
            <a:r>
              <a:rPr lang="en-US" altLang="ko-KR" sz="1000" dirty="0"/>
              <a:t>300 MHz </a:t>
            </a:r>
            <a:r>
              <a:rPr lang="ko-KR" altLang="en-US" sz="1000" dirty="0"/>
              <a:t>루프 속도로 컨트롤 알고리즘 실행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병렬 작업을 동시에 </a:t>
            </a:r>
            <a:r>
              <a:rPr lang="ko-KR" altLang="en-US" sz="1000" dirty="0" err="1"/>
              <a:t>결정성있게</a:t>
            </a:r>
            <a:r>
              <a:rPr lang="ko-KR" altLang="en-US" sz="1000" dirty="0"/>
              <a:t> 실행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endParaRPr lang="en-US" altLang="ko-KR" sz="1000" dirty="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FC9B053-AEF8-467E-B085-53A0226D2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556" y="5209812"/>
            <a:ext cx="4628801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개발 어플리케이션의 지원</a:t>
            </a:r>
            <a:endParaRPr lang="en-US" altLang="ko-KR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그래픽 기반의 프로그램 언어인 </a:t>
            </a:r>
            <a:r>
              <a:rPr lang="en-US" altLang="ko-KR" sz="1000" dirty="0"/>
              <a:t>LabVIEW </a:t>
            </a:r>
            <a:r>
              <a:rPr lang="ko-KR" altLang="en-US" sz="1000" dirty="0"/>
              <a:t>로 산업별 로직 구성 가능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DAQmx</a:t>
            </a:r>
            <a:r>
              <a:rPr lang="ko-KR" altLang="en-US" sz="1000" dirty="0"/>
              <a:t>지원 </a:t>
            </a:r>
            <a:r>
              <a:rPr lang="en-US" altLang="ko-KR" sz="1000" dirty="0"/>
              <a:t>( </a:t>
            </a:r>
            <a:r>
              <a:rPr lang="ko-KR" altLang="en-US" sz="1000" dirty="0"/>
              <a:t>일부 컨트롤러에 한정 </a:t>
            </a:r>
            <a:r>
              <a:rPr lang="en-US" altLang="ko-KR" sz="1000" dirty="0"/>
              <a:t>)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하드웨어 드라이버 및 </a:t>
            </a:r>
            <a:r>
              <a:rPr lang="en-US" altLang="ko-KR" sz="1000" dirty="0"/>
              <a:t>LabVIEW API </a:t>
            </a:r>
            <a:r>
              <a:rPr lang="ko-KR" altLang="en-US" sz="1000" dirty="0"/>
              <a:t>지원</a:t>
            </a:r>
            <a:endParaRPr lang="en-US" altLang="ko-KR" sz="10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F7E965C-42BE-428E-886B-0D57F47E8A3A}"/>
              </a:ext>
            </a:extLst>
          </p:cNvPr>
          <p:cNvSpPr/>
          <p:nvPr/>
        </p:nvSpPr>
        <p:spPr>
          <a:xfrm>
            <a:off x="627659" y="5104468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5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D79FD4-D7EF-4341-B3B7-7358817C6ED0}"/>
              </a:ext>
            </a:extLst>
          </p:cNvPr>
          <p:cNvSpPr/>
          <p:nvPr/>
        </p:nvSpPr>
        <p:spPr>
          <a:xfrm>
            <a:off x="627659" y="3924891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4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29B0D3D-1396-41DA-82F7-7F95AB9C16A9}"/>
              </a:ext>
            </a:extLst>
          </p:cNvPr>
          <p:cNvSpPr/>
          <p:nvPr/>
        </p:nvSpPr>
        <p:spPr>
          <a:xfrm>
            <a:off x="627659" y="2971926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3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066CB89-7EE0-4F37-9F07-295187767867}"/>
              </a:ext>
            </a:extLst>
          </p:cNvPr>
          <p:cNvSpPr/>
          <p:nvPr/>
        </p:nvSpPr>
        <p:spPr>
          <a:xfrm>
            <a:off x="627659" y="2184350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2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1508A92-20D4-4182-9AC3-D4B18D6C22E4}"/>
              </a:ext>
            </a:extLst>
          </p:cNvPr>
          <p:cNvSpPr/>
          <p:nvPr/>
        </p:nvSpPr>
        <p:spPr>
          <a:xfrm>
            <a:off x="627659" y="1207988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1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166716-2C1A-47A3-8C34-4BA8BFDEA742}"/>
              </a:ext>
            </a:extLst>
          </p:cNvPr>
          <p:cNvSpPr/>
          <p:nvPr/>
        </p:nvSpPr>
        <p:spPr>
          <a:xfrm>
            <a:off x="427367" y="823703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err="1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cRIO</a:t>
            </a:r>
            <a:r>
              <a:rPr lang="ko-KR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의 장점</a:t>
            </a:r>
          </a:p>
        </p:txBody>
      </p:sp>
      <p:pic>
        <p:nvPicPr>
          <p:cNvPr id="23" name="Picture 2" descr="http://www.ni.com/cms/images/devzone/tut/tntmaejk2746763294435294302.png">
            <a:extLst>
              <a:ext uri="{FF2B5EF4-FFF2-40B4-BE49-F238E27FC236}">
                <a16:creationId xmlns:a16="http://schemas.microsoft.com/office/drawing/2014/main" id="{7B0C344A-3762-4743-B298-1AF1CC043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7004" y="2184350"/>
            <a:ext cx="4524877" cy="382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0E058FE-4E16-4062-860F-415C0426B241}"/>
              </a:ext>
            </a:extLst>
          </p:cNvPr>
          <p:cNvSpPr/>
          <p:nvPr/>
        </p:nvSpPr>
        <p:spPr>
          <a:xfrm>
            <a:off x="13330428" y="6156460"/>
            <a:ext cx="34669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8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채널 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3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차 </a:t>
            </a:r>
            <a:r>
              <a:rPr lang="ko-KR" altLang="en-US" sz="1000" dirty="0" err="1">
                <a:solidFill>
                  <a:srgbClr val="333333"/>
                </a:solidFill>
                <a:latin typeface="Arial" panose="020B0604020202020204" pitchFamily="34" charset="0"/>
              </a:rPr>
              <a:t>스플라인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 궤적 생성 알고리즘을 사용한 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[</a:t>
            </a:r>
            <a:r>
              <a:rPr lang="en-US" altLang="ko-KR" sz="1000" dirty="0" err="1">
                <a:solidFill>
                  <a:srgbClr val="333333"/>
                </a:solidFill>
                <a:latin typeface="Arial" panose="020B0604020202020204" pitchFamily="34" charset="0"/>
              </a:rPr>
              <a:t>CompactRIO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에서 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LabVIEW FPGA 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컨트롤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] 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샘플 프로젝트</a:t>
            </a:r>
            <a:endParaRPr lang="ko-KR" altLang="en-US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BFF33D-9D7E-4A4E-BDA0-CC406B39D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495" y="4286124"/>
            <a:ext cx="4703882" cy="25492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7741A3-083F-4ED3-AAF4-AA38B44BC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2" b="98753" l="328" r="98030">
                        <a14:foregroundMark x1="37603" y1="28898" x2="29064" y2="34511"/>
                        <a14:foregroundMark x1="29064" y1="34511" x2="28736" y2="15177"/>
                        <a14:foregroundMark x1="28736" y1="15177" x2="36289" y2="25988"/>
                        <a14:foregroundMark x1="36289" y1="25988" x2="47619" y2="2287"/>
                        <a14:foregroundMark x1="47619" y1="2287" x2="60427" y2="2911"/>
                        <a14:foregroundMark x1="60427" y1="2911" x2="59770" y2="22037"/>
                        <a14:foregroundMark x1="59770" y1="22037" x2="47126" y2="34304"/>
                        <a14:foregroundMark x1="47126" y1="34304" x2="38259" y2="27443"/>
                        <a14:foregroundMark x1="38259" y1="27443" x2="56650" y2="23493"/>
                        <a14:foregroundMark x1="56650" y1="23493" x2="73892" y2="46985"/>
                        <a14:foregroundMark x1="73892" y1="46985" x2="73563" y2="14553"/>
                        <a14:foregroundMark x1="73563" y1="14553" x2="81445" y2="39293"/>
                        <a14:foregroundMark x1="81445" y1="39293" x2="68144" y2="96258"/>
                        <a14:foregroundMark x1="68144" y1="96258" x2="53202" y2="89813"/>
                        <a14:foregroundMark x1="53202" y1="89813" x2="53530" y2="56341"/>
                        <a14:foregroundMark x1="53530" y1="56341" x2="61412" y2="45738"/>
                        <a14:foregroundMark x1="61412" y1="45738" x2="76190" y2="73597"/>
                        <a14:foregroundMark x1="76190" y1="73597" x2="79475" y2="92931"/>
                        <a14:foregroundMark x1="79475" y1="92931" x2="60427" y2="74012"/>
                        <a14:foregroundMark x1="60427" y1="74012" x2="58128" y2="50520"/>
                        <a14:foregroundMark x1="58128" y1="50520" x2="66010" y2="74012"/>
                        <a14:foregroundMark x1="66010" y1="74012" x2="49589" y2="77547"/>
                        <a14:foregroundMark x1="49589" y1="77547" x2="26108" y2="47193"/>
                        <a14:foregroundMark x1="26108" y1="47193" x2="30378" y2="69854"/>
                        <a14:foregroundMark x1="30378" y1="69854" x2="19212" y2="71310"/>
                        <a14:foregroundMark x1="19212" y1="71310" x2="10345" y2="64241"/>
                        <a14:foregroundMark x1="10345" y1="64241" x2="17734" y2="73805"/>
                        <a14:foregroundMark x1="17734" y1="73805" x2="6568" y2="71518"/>
                        <a14:foregroundMark x1="6568" y1="71518" x2="6240" y2="67983"/>
                        <a14:foregroundMark x1="11002" y1="63202" x2="11987" y2="87526"/>
                        <a14:foregroundMark x1="11987" y1="87526" x2="20690" y2="89813"/>
                        <a14:foregroundMark x1="20690" y1="89813" x2="7882" y2="86902"/>
                        <a14:foregroundMark x1="7882" y1="86902" x2="26929" y2="90021"/>
                        <a14:foregroundMark x1="26929" y1="90021" x2="15599" y2="93347"/>
                        <a14:foregroundMark x1="15599" y1="93347" x2="22496" y2="83576"/>
                        <a14:foregroundMark x1="22496" y1="83576" x2="15928" y2="91476"/>
                        <a14:foregroundMark x1="15928" y1="91476" x2="25452" y2="83992"/>
                        <a14:foregroundMark x1="25452" y1="83992" x2="33662" y2="90229"/>
                        <a14:foregroundMark x1="33662" y1="90229" x2="5911" y2="82328"/>
                        <a14:foregroundMark x1="5911" y1="82328" x2="1806" y2="63202"/>
                        <a14:foregroundMark x1="1806" y1="63202" x2="12644" y2="72973"/>
                        <a14:foregroundMark x1="12644" y1="72973" x2="14286" y2="62162"/>
                        <a14:foregroundMark x1="14286" y1="62162" x2="13300" y2="51143"/>
                        <a14:foregroundMark x1="13300" y1="51143" x2="23317" y2="65489"/>
                        <a14:foregroundMark x1="23317" y1="65489" x2="37438" y2="69439"/>
                        <a14:foregroundMark x1="37438" y1="69439" x2="47619" y2="61746"/>
                        <a14:foregroundMark x1="47619" y1="61746" x2="51560" y2="50520"/>
                        <a14:foregroundMark x1="51560" y1="50520" x2="49097" y2="30561"/>
                        <a14:foregroundMark x1="49097" y1="30561" x2="40558" y2="10811"/>
                        <a14:foregroundMark x1="40558" y1="10811" x2="33005" y2="2287"/>
                        <a14:foregroundMark x1="33005" y1="2287" x2="32512" y2="13721"/>
                        <a14:foregroundMark x1="32512" y1="13721" x2="32841" y2="1040"/>
                        <a14:foregroundMark x1="32841" y1="1040" x2="36617" y2="15385"/>
                        <a14:foregroundMark x1="36617" y1="15385" x2="37931" y2="832"/>
                        <a14:foregroundMark x1="37931" y1="832" x2="37931" y2="12474"/>
                        <a14:foregroundMark x1="37931" y1="12474" x2="44335" y2="11019"/>
                        <a14:foregroundMark x1="45484" y1="7277" x2="54351" y2="6029"/>
                        <a14:foregroundMark x1="54351" y1="6029" x2="62397" y2="15177"/>
                        <a14:foregroundMark x1="62397" y1="15177" x2="66174" y2="25364"/>
                        <a14:foregroundMark x1="66174" y1="25364" x2="67816" y2="22453"/>
                        <a14:foregroundMark x1="74056" y1="12266" x2="70936" y2="27027"/>
                        <a14:foregroundMark x1="70936" y1="27027" x2="69787" y2="832"/>
                        <a14:foregroundMark x1="69787" y1="832" x2="71429" y2="25988"/>
                        <a14:foregroundMark x1="71429" y1="25988" x2="81117" y2="1040"/>
                        <a14:foregroundMark x1="81117" y1="1040" x2="82594" y2="18087"/>
                        <a14:foregroundMark x1="82594" y1="18087" x2="84072" y2="5405"/>
                        <a14:foregroundMark x1="84072" y1="5405" x2="86864" y2="19751"/>
                        <a14:foregroundMark x1="86864" y1="19751" x2="93268" y2="25364"/>
                        <a14:foregroundMark x1="85550" y1="15177" x2="88506" y2="28690"/>
                        <a14:foregroundMark x1="88506" y1="28690" x2="92939" y2="13514"/>
                        <a14:foregroundMark x1="92939" y1="13514" x2="95238" y2="29730"/>
                        <a14:foregroundMark x1="95238" y1="29730" x2="95402" y2="29106"/>
                        <a14:foregroundMark x1="94417" y1="24324" x2="91297" y2="13306"/>
                        <a14:foregroundMark x1="91297" y1="13306" x2="91626" y2="35551"/>
                        <a14:foregroundMark x1="91626" y1="35551" x2="97044" y2="19543"/>
                        <a14:foregroundMark x1="86371" y1="37214" x2="88998" y2="63825"/>
                        <a14:foregroundMark x1="88998" y1="63825" x2="96059" y2="48025"/>
                        <a14:foregroundMark x1="96059" y1="48025" x2="96059" y2="48025"/>
                        <a14:foregroundMark x1="96880" y1="43243" x2="91954" y2="62162"/>
                        <a14:foregroundMark x1="91954" y1="62162" x2="91790" y2="60707"/>
                        <a14:foregroundMark x1="92282" y1="41372" x2="91461" y2="67568"/>
                        <a14:foregroundMark x1="92118" y1="46362" x2="91297" y2="63617"/>
                        <a14:foregroundMark x1="90640" y1="44283" x2="81773" y2="76715"/>
                        <a14:foregroundMark x1="81773" y1="76715" x2="80788" y2="72765"/>
                        <a14:foregroundMark x1="85878" y1="77755" x2="89819" y2="88981"/>
                        <a14:foregroundMark x1="89819" y1="88981" x2="97044" y2="80873"/>
                        <a14:foregroundMark x1="97044" y1="80873" x2="97044" y2="76715"/>
                        <a14:foregroundMark x1="95402" y1="75468" x2="89819" y2="92931"/>
                        <a14:foregroundMark x1="89819" y1="92931" x2="89819" y2="92931"/>
                        <a14:foregroundMark x1="94745" y1="80249" x2="94745" y2="80249"/>
                        <a14:foregroundMark x1="92118" y1="95010" x2="74056" y2="98753"/>
                        <a14:foregroundMark x1="46634" y1="68399" x2="28736" y2="79834"/>
                        <a14:foregroundMark x1="28736" y1="79834" x2="26765" y2="80249"/>
                        <a14:foregroundMark x1="34154" y1="70062" x2="18719" y2="88565"/>
                        <a14:foregroundMark x1="10837" y1="91684" x2="9688" y2="79210"/>
                        <a14:foregroundMark x1="9688" y1="79210" x2="8374" y2="93971"/>
                        <a14:foregroundMark x1="8374" y1="93971" x2="7718" y2="82744"/>
                        <a14:foregroundMark x1="7718" y1="82744" x2="5255" y2="96258"/>
                        <a14:foregroundMark x1="5255" y1="96258" x2="6732" y2="81497"/>
                        <a14:foregroundMark x1="6732" y1="81497" x2="7061" y2="93555"/>
                        <a14:foregroundMark x1="7061" y1="93555" x2="6076" y2="49688"/>
                        <a14:foregroundMark x1="6076" y1="49688" x2="7553" y2="66736"/>
                        <a14:foregroundMark x1="7553" y1="66736" x2="8703" y2="44699"/>
                        <a14:foregroundMark x1="8703" y1="44699" x2="9360" y2="56965"/>
                        <a14:foregroundMark x1="9360" y1="56965" x2="21511" y2="53222"/>
                        <a14:foregroundMark x1="21511" y1="53222" x2="29228" y2="38046"/>
                        <a14:foregroundMark x1="29228" y1="38046" x2="30870" y2="27027"/>
                        <a14:foregroundMark x1="30870" y1="27027" x2="29392" y2="11019"/>
                        <a14:foregroundMark x1="29392" y1="11019" x2="28736" y2="22245"/>
                        <a14:foregroundMark x1="28736" y1="22245" x2="27750" y2="9771"/>
                        <a14:foregroundMark x1="27750" y1="9771" x2="38588" y2="11227"/>
                        <a14:foregroundMark x1="38588" y1="11227" x2="76190" y2="38877"/>
                        <a14:foregroundMark x1="76190" y1="38877" x2="76026" y2="27651"/>
                        <a14:foregroundMark x1="76026" y1="27651" x2="82923" y2="41580"/>
                        <a14:foregroundMark x1="82923" y1="41580" x2="84236" y2="58836"/>
                        <a14:foregroundMark x1="84236" y1="58836" x2="83908" y2="43243"/>
                        <a14:foregroundMark x1="83908" y1="43243" x2="96059" y2="38669"/>
                        <a14:foregroundMark x1="96059" y1="38669" x2="96552" y2="60499"/>
                        <a14:foregroundMark x1="96552" y1="60499" x2="89163" y2="46154"/>
                        <a14:foregroundMark x1="89163" y1="46154" x2="89819" y2="33680"/>
                        <a14:foregroundMark x1="89819" y1="33680" x2="91790" y2="53015"/>
                        <a14:foregroundMark x1="91790" y1="53015" x2="96552" y2="34927"/>
                        <a14:foregroundMark x1="96552" y1="34927" x2="93596" y2="14137"/>
                        <a14:foregroundMark x1="93596" y1="14137" x2="98686" y2="28898"/>
                        <a14:foregroundMark x1="98686" y1="28898" x2="91133" y2="2911"/>
                        <a14:foregroundMark x1="91133" y1="2911" x2="93103" y2="33056"/>
                        <a14:foregroundMark x1="93103" y1="33056" x2="93432" y2="19543"/>
                        <a14:foregroundMark x1="93432" y1="19543" x2="98358" y2="3742"/>
                        <a14:foregroundMark x1="98358" y1="3742" x2="97537" y2="97089"/>
                        <a14:foregroundMark x1="97537" y1="97089" x2="92775" y2="48649"/>
                        <a14:foregroundMark x1="92775" y1="48649" x2="96716" y2="93971"/>
                        <a14:foregroundMark x1="96716" y1="93971" x2="88834" y2="78794"/>
                        <a14:foregroundMark x1="88834" y1="78794" x2="90969" y2="58628"/>
                        <a14:foregroundMark x1="90969" y1="58628" x2="98358" y2="81497"/>
                        <a14:foregroundMark x1="98358" y1="81497" x2="98030" y2="56549"/>
                        <a14:foregroundMark x1="98030" y1="56549" x2="95402" y2="72973"/>
                        <a14:foregroundMark x1="95402" y1="72973" x2="81609" y2="80457"/>
                        <a14:foregroundMark x1="81609" y1="80457" x2="82594" y2="93555"/>
                        <a14:foregroundMark x1="82594" y1="93555" x2="77176" y2="97505"/>
                        <a14:foregroundMark x1="17241" y1="52391" x2="24138" y2="40333"/>
                        <a14:foregroundMark x1="24138" y1="40333" x2="32677" y2="33264"/>
                        <a14:foregroundMark x1="4433" y1="76923" x2="328" y2="89605"/>
                        <a14:foregroundMark x1="5419" y1="80873" x2="5419" y2="82328"/>
                        <a14:backgroundMark x1="1314" y1="42204" x2="5747" y2="16424"/>
                        <a14:backgroundMark x1="5747" y1="16424" x2="6897" y2="14137"/>
                        <a14:backgroundMark x1="7225" y1="21206" x2="6732" y2="7484"/>
                        <a14:backgroundMark x1="6732" y1="7484" x2="12972" y2="16008"/>
                        <a14:backgroundMark x1="12972" y1="16008" x2="5419" y2="9771"/>
                        <a14:backgroundMark x1="5419" y1="9771" x2="8539" y2="24740"/>
                        <a14:backgroundMark x1="8539" y1="24740" x2="3120" y2="26611"/>
                        <a14:backgroundMark x1="6568" y1="38669" x2="5583" y2="37838"/>
                        <a14:backgroundMark x1="0" y1="39917" x2="8867" y2="40333"/>
                        <a14:backgroundMark x1="8867" y1="40333" x2="13300" y2="30769"/>
                        <a14:backgroundMark x1="13300" y1="30769" x2="12479" y2="29106"/>
                        <a14:backgroundMark x1="11823" y1="30561" x2="7882" y2="40541"/>
                        <a14:backgroundMark x1="7882" y1="40541" x2="1806" y2="40125"/>
                        <a14:backgroundMark x1="1806" y1="43659" x2="9852" y2="37630"/>
                        <a14:backgroundMark x1="9852" y1="37630" x2="9852" y2="376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5937" y="635470"/>
            <a:ext cx="4744440" cy="37472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4F95E5B-FD1B-43AE-964C-C2C78B9ED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82692" y="1958291"/>
            <a:ext cx="68008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90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591461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0CC59E-104A-4589-A0F5-0218AF80D7C0}"/>
              </a:ext>
            </a:extLst>
          </p:cNvPr>
          <p:cNvSpPr/>
          <p:nvPr/>
        </p:nvSpPr>
        <p:spPr>
          <a:xfrm>
            <a:off x="13891306" y="60950"/>
            <a:ext cx="104111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• Modular, high-performance embedded controllers for industrial deployment </a:t>
            </a:r>
          </a:p>
          <a:p>
            <a:r>
              <a:rPr lang="en-US" altLang="ko-KR" dirty="0"/>
              <a:t>• NI Linux Real-Time OS for reliability, security, and determinism </a:t>
            </a:r>
          </a:p>
          <a:p>
            <a:r>
              <a:rPr lang="en-US" altLang="ko-KR" dirty="0"/>
              <a:t>• Industrial-grade processing component options from ARM, Intel, and Xilinx </a:t>
            </a:r>
          </a:p>
          <a:p>
            <a:r>
              <a:rPr lang="en-US" altLang="ko-KR" dirty="0"/>
              <a:t>• Time Sensitive Networking (TSN) enabled Ethernet ports </a:t>
            </a:r>
          </a:p>
          <a:p>
            <a:r>
              <a:rPr lang="en-US" altLang="ko-KR" dirty="0"/>
              <a:t>• Up to -40 °C to 70 °C temperature range, up to 50 g shock and 5 g vibration </a:t>
            </a:r>
          </a:p>
          <a:p>
            <a:r>
              <a:rPr lang="en-US" altLang="ko-KR" dirty="0"/>
              <a:t>• 200+ I/O modules to support a variety of sensors and signal types </a:t>
            </a:r>
          </a:p>
          <a:p>
            <a:r>
              <a:rPr lang="en-US" altLang="ko-KR" dirty="0"/>
              <a:t>• LabVIEW graphical development platform eliminates the need for hardware description language (HDL) expertise to use reconfigurable FPGA hardware</a:t>
            </a:r>
          </a:p>
          <a:p>
            <a:endParaRPr lang="en-US" altLang="ko-KR" dirty="0"/>
          </a:p>
          <a:p>
            <a:r>
              <a:rPr lang="en-US" altLang="ko-KR" dirty="0"/>
              <a:t>DAQmx </a:t>
            </a:r>
            <a:r>
              <a:rPr lang="ko-KR" altLang="en-US" dirty="0"/>
              <a:t>지원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3683B-A77D-4A3D-A9CF-B446F6BDA359}"/>
              </a:ext>
            </a:extLst>
          </p:cNvPr>
          <p:cNvSpPr txBox="1"/>
          <p:nvPr/>
        </p:nvSpPr>
        <p:spPr>
          <a:xfrm>
            <a:off x="5732917" y="-503771"/>
            <a:ext cx="5984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산업 현장에 사용되는 모듈형 고성능 임베디드 컨트롤러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8F6C6D-692E-412E-836D-3E38F3A0AF61}"/>
              </a:ext>
            </a:extLst>
          </p:cNvPr>
          <p:cNvSpPr/>
          <p:nvPr/>
        </p:nvSpPr>
        <p:spPr>
          <a:xfrm>
            <a:off x="1256144" y="907626"/>
            <a:ext cx="7084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u="sng" dirty="0">
                <a:highlight>
                  <a:srgbClr val="FFFF00"/>
                </a:highlight>
              </a:rPr>
              <a:t>CRIO </a:t>
            </a:r>
            <a:r>
              <a:rPr lang="ko-KR" altLang="en-US" u="sng" dirty="0">
                <a:highlight>
                  <a:srgbClr val="FFFF00"/>
                </a:highlight>
              </a:rPr>
              <a:t>플랫폼</a:t>
            </a:r>
            <a:r>
              <a:rPr lang="en-US" altLang="ko-KR" u="sng" dirty="0">
                <a:highlight>
                  <a:srgbClr val="FFFF00"/>
                </a:highlight>
              </a:rPr>
              <a:t>(</a:t>
            </a:r>
            <a:r>
              <a:rPr lang="ko-KR" altLang="en-US" u="sng" dirty="0" err="1">
                <a:highlight>
                  <a:srgbClr val="FFFF00"/>
                </a:highlight>
              </a:rPr>
              <a:t>섀시</a:t>
            </a:r>
            <a:r>
              <a:rPr lang="en-US" altLang="ko-KR" u="sng" dirty="0">
                <a:highlight>
                  <a:srgbClr val="FFFF00"/>
                </a:highlight>
              </a:rPr>
              <a:t>) </a:t>
            </a:r>
          </a:p>
          <a:p>
            <a:r>
              <a:rPr lang="en-US" altLang="ko-KR" dirty="0">
                <a:highlight>
                  <a:srgbClr val="FFFF00"/>
                </a:highlight>
              </a:rPr>
              <a:t>    (Table </a:t>
            </a:r>
            <a:r>
              <a:rPr lang="ko-KR" altLang="en-US" dirty="0">
                <a:highlight>
                  <a:srgbClr val="FFFF00"/>
                </a:highlight>
              </a:rPr>
              <a:t>폴더 </a:t>
            </a:r>
            <a:r>
              <a:rPr lang="en-US" altLang="ko-KR" dirty="0">
                <a:highlight>
                  <a:srgbClr val="FFFF00"/>
                </a:highlight>
              </a:rPr>
              <a:t>-&gt; NI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en-US" altLang="ko-KR" dirty="0">
                <a:highlight>
                  <a:srgbClr val="FFFF00"/>
                </a:highlight>
              </a:rPr>
              <a:t>HW Spec table -&gt; </a:t>
            </a:r>
            <a:r>
              <a:rPr lang="en-US" altLang="ko-KR" dirty="0" err="1">
                <a:highlight>
                  <a:srgbClr val="FFFF00"/>
                </a:highlight>
              </a:rPr>
              <a:t>Crio</a:t>
            </a:r>
            <a:r>
              <a:rPr lang="en-US" altLang="ko-KR" dirty="0">
                <a:highlight>
                  <a:srgbClr val="FFFF00"/>
                </a:highlight>
              </a:rPr>
              <a:t> Controller</a:t>
            </a:r>
            <a:r>
              <a:rPr lang="ko-KR" altLang="en-US" dirty="0">
                <a:highlight>
                  <a:srgbClr val="FFFF00"/>
                </a:highlight>
              </a:rPr>
              <a:t>탭 삽입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39B795-627F-4DB7-9FBB-69479C8D9FD3}"/>
              </a:ext>
            </a:extLst>
          </p:cNvPr>
          <p:cNvSpPr txBox="1"/>
          <p:nvPr/>
        </p:nvSpPr>
        <p:spPr>
          <a:xfrm>
            <a:off x="1256144" y="1737982"/>
            <a:ext cx="851245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highlight>
                  <a:srgbClr val="FFFF00"/>
                </a:highlight>
              </a:rPr>
              <a:t>Compact DAQ : </a:t>
            </a:r>
            <a:r>
              <a:rPr lang="ko-KR" altLang="en-US" u="sng" dirty="0">
                <a:highlight>
                  <a:srgbClr val="FFFF00"/>
                </a:highlight>
              </a:rPr>
              <a:t>모듈</a:t>
            </a:r>
            <a:endParaRPr lang="en-US" altLang="ko-KR" u="sng" dirty="0">
              <a:highlight>
                <a:srgbClr val="FFFF00"/>
              </a:highlight>
            </a:endParaRPr>
          </a:p>
          <a:p>
            <a:r>
              <a:rPr lang="en-US" altLang="ko-KR" sz="1600" dirty="0">
                <a:highlight>
                  <a:srgbClr val="FFFF00"/>
                </a:highlight>
              </a:rPr>
              <a:t>   (Table </a:t>
            </a:r>
            <a:r>
              <a:rPr lang="ko-KR" altLang="en-US" sz="1600" dirty="0">
                <a:highlight>
                  <a:srgbClr val="FFFF00"/>
                </a:highlight>
              </a:rPr>
              <a:t>폴더 </a:t>
            </a:r>
            <a:r>
              <a:rPr lang="en-US" altLang="ko-KR" sz="1600" dirty="0">
                <a:highlight>
                  <a:srgbClr val="FFFF00"/>
                </a:highlight>
              </a:rPr>
              <a:t>-&gt; NI</a:t>
            </a:r>
            <a:r>
              <a:rPr lang="ko-KR" altLang="en-US" sz="1600" dirty="0">
                <a:highlight>
                  <a:srgbClr val="FFFF00"/>
                </a:highlight>
              </a:rPr>
              <a:t> </a:t>
            </a:r>
            <a:r>
              <a:rPr lang="en-US" altLang="ko-KR" sz="1600" dirty="0">
                <a:highlight>
                  <a:srgbClr val="FFFF00"/>
                </a:highlight>
              </a:rPr>
              <a:t>HW Spec table CRIO,DAQ</a:t>
            </a:r>
            <a:r>
              <a:rPr lang="ko-KR" altLang="en-US" sz="1600" dirty="0">
                <a:highlight>
                  <a:srgbClr val="FFFF00"/>
                </a:highlight>
              </a:rPr>
              <a:t>호환 모듈 탭에서 </a:t>
            </a:r>
            <a:r>
              <a:rPr lang="en-US" altLang="ko-KR" sz="1600" dirty="0">
                <a:highlight>
                  <a:srgbClr val="FFFF00"/>
                </a:highlight>
              </a:rPr>
              <a:t>Compact </a:t>
            </a:r>
            <a:r>
              <a:rPr lang="en-US" altLang="ko-KR" sz="1600" dirty="0" err="1">
                <a:highlight>
                  <a:srgbClr val="FFFF00"/>
                </a:highlight>
              </a:rPr>
              <a:t>rio</a:t>
            </a:r>
            <a:r>
              <a:rPr lang="en-US" altLang="ko-KR" sz="1600" dirty="0">
                <a:highlight>
                  <a:srgbClr val="FFFF00"/>
                </a:highlight>
              </a:rPr>
              <a:t> : </a:t>
            </a:r>
            <a:r>
              <a:rPr lang="ko-KR" altLang="en-US" sz="1600" dirty="0">
                <a:highlight>
                  <a:srgbClr val="FFFF00"/>
                </a:highlight>
              </a:rPr>
              <a:t>모듈  삽입</a:t>
            </a:r>
            <a:r>
              <a:rPr lang="en-US" altLang="ko-KR" sz="1600" dirty="0">
                <a:highlight>
                  <a:srgbClr val="FFFF00"/>
                </a:highlight>
              </a:rPr>
              <a:t>)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07631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PXI</a:t>
            </a:r>
            <a:endParaRPr lang="ko-KR" altLang="en-US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8A66A4-4A3B-4987-A0E2-B9A994E823BA}"/>
              </a:ext>
            </a:extLst>
          </p:cNvPr>
          <p:cNvSpPr/>
          <p:nvPr/>
        </p:nvSpPr>
        <p:spPr>
          <a:xfrm>
            <a:off x="5849420" y="123741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PXI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란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?</a:t>
            </a:r>
          </a:p>
          <a:p>
            <a:pPr latinLnBrk="0"/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PXI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시스템에서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섀시는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모듈형 계측기 또는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I/O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모듈용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전원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냉각 및 통신 버스를 제공합니다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이러한 모듈을 하나 이상의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NI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의 전문 엔지니어링 소프트웨어 툴을 사용하여 임베디드 컨트롤러 또는 외부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PC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에서 제어할 수 있으며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이를 통해 시스템을 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맞춤화할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수 있습니다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pic>
        <p:nvPicPr>
          <p:cNvPr id="1026" name="Picture 2" descr="http://s7d5.scene7.com/is/image/ni/01251805_PXI_16x9?&amp;$ni-card-lg$">
            <a:extLst>
              <a:ext uri="{FF2B5EF4-FFF2-40B4-BE49-F238E27FC236}">
                <a16:creationId xmlns:a16="http://schemas.microsoft.com/office/drawing/2014/main" id="{4E97FC8F-CEB8-4AEB-9CB4-256134E1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32" y="1237419"/>
            <a:ext cx="3013752" cy="169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7d5.scene7.com/is/image/ni/09221602_16x9?&amp;$ni-card-lg$">
            <a:extLst>
              <a:ext uri="{FF2B5EF4-FFF2-40B4-BE49-F238E27FC236}">
                <a16:creationId xmlns:a16="http://schemas.microsoft.com/office/drawing/2014/main" id="{401FB9AE-D5A8-48B6-883F-CB517D39A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5" y="3958761"/>
            <a:ext cx="2018493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7d5.scene7.com/is/image/ni/09161609_16x9?&amp;$ni-card-lg$">
            <a:extLst>
              <a:ext uri="{FF2B5EF4-FFF2-40B4-BE49-F238E27FC236}">
                <a16:creationId xmlns:a16="http://schemas.microsoft.com/office/drawing/2014/main" id="{0952FD28-3BEF-4C1E-859F-F8C0B9991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489" y="3948407"/>
            <a:ext cx="2018492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7d5.scene7.com/is/image/ni/08261607_16x9?&amp;$ni-card-lg$">
            <a:extLst>
              <a:ext uri="{FF2B5EF4-FFF2-40B4-BE49-F238E27FC236}">
                <a16:creationId xmlns:a16="http://schemas.microsoft.com/office/drawing/2014/main" id="{CE375958-8140-4FF1-B71E-9C17BACEE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796" y="3840520"/>
            <a:ext cx="2395211" cy="134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s7d5.scene7.com/is/image/ni/07021301_LabVIEW_TestStand_16x9?&amp;$ni-card-lg$">
            <a:extLst>
              <a:ext uri="{FF2B5EF4-FFF2-40B4-BE49-F238E27FC236}">
                <a16:creationId xmlns:a16="http://schemas.microsoft.com/office/drawing/2014/main" id="{29A06588-492E-4DA5-88A1-BF70FB1C2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728" y="3948407"/>
            <a:ext cx="1924692" cy="108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8286572D-9E16-462E-B322-ED0898C905BF}"/>
              </a:ext>
            </a:extLst>
          </p:cNvPr>
          <p:cNvSpPr/>
          <p:nvPr/>
        </p:nvSpPr>
        <p:spPr>
          <a:xfrm>
            <a:off x="3139108" y="4225676"/>
            <a:ext cx="528101" cy="52810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BB1B7AA2-E773-4A67-9F8D-CAE476EFA028}"/>
              </a:ext>
            </a:extLst>
          </p:cNvPr>
          <p:cNvSpPr/>
          <p:nvPr/>
        </p:nvSpPr>
        <p:spPr>
          <a:xfrm>
            <a:off x="5582292" y="4225676"/>
            <a:ext cx="528101" cy="52810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F4C882E-049D-4AD0-8D16-457C04BB89E8}"/>
              </a:ext>
            </a:extLst>
          </p:cNvPr>
          <p:cNvSpPr/>
          <p:nvPr/>
        </p:nvSpPr>
        <p:spPr>
          <a:xfrm>
            <a:off x="8667822" y="4225676"/>
            <a:ext cx="996593" cy="248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906020AC-1494-4A3A-BCB7-FB175AEC9604}"/>
              </a:ext>
            </a:extLst>
          </p:cNvPr>
          <p:cNvSpPr/>
          <p:nvPr/>
        </p:nvSpPr>
        <p:spPr>
          <a:xfrm>
            <a:off x="8667822" y="4474450"/>
            <a:ext cx="996593" cy="2487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17912-49A5-4B16-8E2E-36871A583E03}"/>
              </a:ext>
            </a:extLst>
          </p:cNvPr>
          <p:cNvSpPr/>
          <p:nvPr/>
        </p:nvSpPr>
        <p:spPr>
          <a:xfrm>
            <a:off x="1363922" y="3429000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Roboto Condensed"/>
              </a:rPr>
              <a:t>PXI </a:t>
            </a:r>
            <a:r>
              <a:rPr lang="ko-KR" altLang="en-US" b="1" dirty="0">
                <a:solidFill>
                  <a:srgbClr val="333333"/>
                </a:solidFill>
                <a:latin typeface="Roboto Condensed"/>
              </a:rPr>
              <a:t>구성요소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1A20B-04B7-4603-8B84-DB0D466752B8}"/>
              </a:ext>
            </a:extLst>
          </p:cNvPr>
          <p:cNvSpPr txBox="1"/>
          <p:nvPr/>
        </p:nvSpPr>
        <p:spPr>
          <a:xfrm>
            <a:off x="1608892" y="5184882"/>
            <a:ext cx="105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PXI </a:t>
            </a:r>
            <a:r>
              <a:rPr lang="ko-KR" altLang="en-US" dirty="0" err="1"/>
              <a:t>섀시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6F0B25-1D53-4972-BD2A-E0896270A56F}"/>
              </a:ext>
            </a:extLst>
          </p:cNvPr>
          <p:cNvSpPr txBox="1"/>
          <p:nvPr/>
        </p:nvSpPr>
        <p:spPr>
          <a:xfrm>
            <a:off x="3939867" y="5184882"/>
            <a:ext cx="151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PXI </a:t>
            </a:r>
            <a:r>
              <a:rPr lang="ko-KR" altLang="en-US" dirty="0"/>
              <a:t>컨트롤러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6D6F9E-5842-42BC-B4A3-E76658223DCB}"/>
              </a:ext>
            </a:extLst>
          </p:cNvPr>
          <p:cNvSpPr txBox="1"/>
          <p:nvPr/>
        </p:nvSpPr>
        <p:spPr>
          <a:xfrm>
            <a:off x="6429533" y="5184882"/>
            <a:ext cx="105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PXI </a:t>
            </a:r>
            <a:r>
              <a:rPr lang="ko-KR" altLang="en-US" dirty="0"/>
              <a:t>모듈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FCF2DF-D7EA-4D27-A041-98EE988DA139}"/>
              </a:ext>
            </a:extLst>
          </p:cNvPr>
          <p:cNvSpPr txBox="1"/>
          <p:nvPr/>
        </p:nvSpPr>
        <p:spPr>
          <a:xfrm>
            <a:off x="10313660" y="51848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소프트웨어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714BB2-FBCB-40ED-8D65-B95EF2BE2511}"/>
              </a:ext>
            </a:extLst>
          </p:cNvPr>
          <p:cNvSpPr txBox="1"/>
          <p:nvPr/>
        </p:nvSpPr>
        <p:spPr>
          <a:xfrm>
            <a:off x="8593685" y="481810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데이터 전송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016982D-5E1B-401F-89BD-245E7E44E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0318" y="780445"/>
            <a:ext cx="4026072" cy="322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30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1C23C704-EF09-4D86-AD0F-FCD5C6C17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1084" y="1569138"/>
            <a:ext cx="8159285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소프트웨어 중심의 유연성을 이용한 생산성 향상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끊임없이 진화하는 테스트 요구 사항을 해결하기 위해 소프트웨어 유연성을 바탕으로 시스템을 맞춤화하고 재구성</a:t>
            </a:r>
            <a:r>
              <a:rPr lang="en-US" altLang="ko-KR" sz="1000" dirty="0"/>
              <a:t>.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어플리케이션 개발 환경 및 테스트 관리 소프트웨어로 테스트 개발을 간소화하고 장기 유지보수 수요를 줄여주는 통합 솔루션을 지원</a:t>
            </a:r>
            <a:r>
              <a:rPr lang="en-US" altLang="ko-KR" sz="1000" dirty="0"/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6D9266-E92D-468C-BBDE-7FCACFF9E90B}"/>
              </a:ext>
            </a:extLst>
          </p:cNvPr>
          <p:cNvSpPr/>
          <p:nvPr/>
        </p:nvSpPr>
        <p:spPr>
          <a:xfrm>
            <a:off x="838200" y="1084533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PXI</a:t>
            </a:r>
            <a:r>
              <a:rPr lang="ko-KR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의 장점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5C1408BF-2CF3-4BEF-8074-1D5DB3FFC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052" y="2467978"/>
            <a:ext cx="6796061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통합된 타이밍 및 동기화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PXI </a:t>
            </a:r>
            <a:r>
              <a:rPr lang="ko-KR" altLang="en-US" sz="1000" dirty="0" err="1"/>
              <a:t>섀시의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백플레인에있는</a:t>
            </a:r>
            <a:r>
              <a:rPr lang="ko-KR" altLang="en-US" sz="1000" dirty="0"/>
              <a:t> 공유 신호를 사용하여 모듈과 측정을 보다 쉽게 동기화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PXI </a:t>
            </a:r>
            <a:r>
              <a:rPr lang="ko-KR" altLang="en-US" sz="1000" dirty="0"/>
              <a:t>모듈이 외부 케이블 연결없이 트리거를 송수신하고 시스템 참조 클럭을 공유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통합된 타이밍 및 동기화를 통해 측정의 정확성이 크게 개선하고 고급 </a:t>
            </a:r>
            <a:r>
              <a:rPr lang="ko-KR" altLang="en-US" sz="1000" dirty="0" err="1"/>
              <a:t>트리거링</a:t>
            </a:r>
            <a:r>
              <a:rPr lang="ko-KR" altLang="en-US" sz="1000" dirty="0"/>
              <a:t> 기법 적용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여러 디바이스를 동기화하여 높은 채널 카운트의 어플리케이션을 위한 단일 디바이스로 작동하도록 구현</a:t>
            </a:r>
            <a:r>
              <a:rPr lang="en-US" altLang="ko-KR" sz="1000" dirty="0"/>
              <a:t>. </a:t>
            </a: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ABF2F768-22DF-4B69-945A-B587F3D22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5577" y="3629748"/>
            <a:ext cx="7724200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고성능 처리 및 처리량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최신 </a:t>
            </a:r>
            <a:r>
              <a:rPr lang="en-US" altLang="ko-KR" sz="1000" dirty="0"/>
              <a:t>PCI Express </a:t>
            </a:r>
            <a:r>
              <a:rPr lang="ko-KR" altLang="en-US" sz="1000" dirty="0"/>
              <a:t>스위치 및 최신 </a:t>
            </a:r>
            <a:r>
              <a:rPr lang="en-US" altLang="ko-KR" sz="1000" dirty="0"/>
              <a:t>Intel </a:t>
            </a:r>
            <a:r>
              <a:rPr lang="ko-KR" altLang="en-US" sz="1000" dirty="0"/>
              <a:t>멀티코어 프로세서를 채택하여 고속의 데이터 처리 및 효율적인 병렬 테스트가 가능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Xilinx</a:t>
            </a:r>
            <a:r>
              <a:rPr lang="ko-KR" altLang="en-US" sz="1000" dirty="0"/>
              <a:t>의 최신 </a:t>
            </a:r>
            <a:r>
              <a:rPr lang="en-US" altLang="ko-KR" sz="1000" dirty="0"/>
              <a:t>FPGA </a:t>
            </a:r>
            <a:r>
              <a:rPr lang="ko-KR" altLang="en-US" sz="1000" dirty="0"/>
              <a:t>기술을 적용해 신호 처리 알고리즘 최적화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TI </a:t>
            </a:r>
            <a:r>
              <a:rPr lang="ko-KR" altLang="en-US" sz="1000" dirty="0"/>
              <a:t>및 </a:t>
            </a:r>
            <a:r>
              <a:rPr lang="en-US" altLang="ko-KR" sz="1000" dirty="0"/>
              <a:t>ADI</a:t>
            </a:r>
            <a:r>
              <a:rPr lang="ko-KR" altLang="en-US" sz="1000" dirty="0"/>
              <a:t>의 최신 데이터 컨버터를 사용하여 </a:t>
            </a:r>
            <a:r>
              <a:rPr lang="en-US" altLang="ko-KR" sz="1000" dirty="0"/>
              <a:t>PXI </a:t>
            </a:r>
            <a:r>
              <a:rPr lang="ko-KR" altLang="en-US" sz="1000" dirty="0"/>
              <a:t>계측의 측정 범위 및 성능을 지속적으로 개선</a:t>
            </a:r>
            <a:endParaRPr lang="en-US" altLang="ko-KR" sz="1000" dirty="0"/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2A10006E-DD32-423F-A777-B30A5FF10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856" y="4528596"/>
            <a:ext cx="6956569" cy="6771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광범위한 계측 및 </a:t>
            </a:r>
            <a:r>
              <a:rPr lang="en-US" altLang="ko-KR" dirty="0"/>
              <a:t>I/O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시스템을 유연하게 설계 및 구현하여</a:t>
            </a:r>
            <a:r>
              <a:rPr lang="en-US" altLang="ko-KR" sz="1000" dirty="0"/>
              <a:t>, </a:t>
            </a:r>
            <a:r>
              <a:rPr lang="ko-KR" altLang="en-US" sz="1000" dirty="0"/>
              <a:t>소프트웨어 정의 모듈형 계측기를 이용한 신속한 용도 변경이 가능</a:t>
            </a:r>
            <a:r>
              <a:rPr lang="en-US" altLang="ko-KR" sz="1000" dirty="0"/>
              <a:t>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현재 시장에서 판매되는 </a:t>
            </a:r>
            <a:r>
              <a:rPr lang="en-US" altLang="ko-KR" sz="1000" dirty="0" err="1"/>
              <a:t>DC~mmWave</a:t>
            </a:r>
            <a:r>
              <a:rPr lang="en-US" altLang="ko-KR" sz="1000" dirty="0"/>
              <a:t> </a:t>
            </a:r>
            <a:r>
              <a:rPr lang="ko-KR" altLang="en-US" sz="1000" dirty="0"/>
              <a:t>측정을 지원하는 </a:t>
            </a:r>
            <a:r>
              <a:rPr lang="en-US" altLang="ko-KR" sz="1000" dirty="0"/>
              <a:t>1,500</a:t>
            </a:r>
            <a:r>
              <a:rPr lang="ko-KR" altLang="en-US" sz="1000" dirty="0"/>
              <a:t>여 종의 </a:t>
            </a:r>
            <a:r>
              <a:rPr lang="en-US" altLang="ko-KR" sz="1000" dirty="0"/>
              <a:t>PXI </a:t>
            </a:r>
            <a:r>
              <a:rPr lang="ko-KR" altLang="en-US" sz="1000" dirty="0"/>
              <a:t>제품 중 </a:t>
            </a:r>
            <a:r>
              <a:rPr lang="en-US" altLang="ko-KR" sz="1000" dirty="0"/>
              <a:t>600</a:t>
            </a:r>
            <a:r>
              <a:rPr lang="ko-KR" altLang="en-US" sz="1000" dirty="0"/>
              <a:t>종이 넘는 제품을 판매</a:t>
            </a:r>
            <a:endParaRPr lang="en-US" altLang="ko-KR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C764BE-F403-45A4-9185-F9AD3379AA7A}"/>
              </a:ext>
            </a:extLst>
          </p:cNvPr>
          <p:cNvSpPr/>
          <p:nvPr/>
        </p:nvSpPr>
        <p:spPr>
          <a:xfrm>
            <a:off x="1329856" y="5427925"/>
            <a:ext cx="10629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줄어든 크기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무게 및 파워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벤치탑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또는 제조 현장의 공간을 아낄 수 있는 소형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폼팩터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형태로 작동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  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3AACA88-850C-41CF-BF61-A6B62EE05DAD}"/>
              </a:ext>
            </a:extLst>
          </p:cNvPr>
          <p:cNvSpPr/>
          <p:nvPr/>
        </p:nvSpPr>
        <p:spPr>
          <a:xfrm>
            <a:off x="849754" y="5341258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5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EF7417DB-BD4B-4249-884F-D238D0E5C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583683"/>
            <a:ext cx="7566174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소프트웨어 중심의 유연성을 이용한 생산성 향상</a:t>
            </a:r>
          </a:p>
          <a:p>
            <a:pPr latinLnBrk="0"/>
            <a:r>
              <a:rPr lang="en-US" altLang="ko-KR" sz="1000" dirty="0"/>
              <a:t>NI</a:t>
            </a:r>
            <a:r>
              <a:rPr lang="ko-KR" altLang="en-US" sz="1000" dirty="0"/>
              <a:t>의 폭 넓은 소프트웨어 포트폴리오를 활용하여 아이디어를 현실화하십시오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끊임없이 진화하는 테스트 요구 사항을 해결하기 위해 소프트웨어 유연성을 바탕으로 시스템을 맞춤화하고 재구성할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/>
              <a:t>모듈형 계측기와 더불어 </a:t>
            </a:r>
            <a:r>
              <a:rPr lang="en-US" altLang="ko-KR" sz="1000" dirty="0"/>
              <a:t>LabVIEW</a:t>
            </a:r>
            <a:r>
              <a:rPr lang="ko-KR" altLang="en-US" sz="1000" dirty="0"/>
              <a:t>와 같은 어플리케이션 개발 환경 및 </a:t>
            </a:r>
            <a:r>
              <a:rPr lang="en-US" altLang="ko-KR" sz="1000" dirty="0" err="1"/>
              <a:t>TestStand</a:t>
            </a:r>
            <a:r>
              <a:rPr lang="ko-KR" altLang="en-US" sz="1000" dirty="0"/>
              <a:t>와 같은 테스트 관리 소프트웨어는 테스트 개발을 </a:t>
            </a:r>
            <a:endParaRPr lang="en-US" altLang="ko-KR" sz="1000" dirty="0"/>
          </a:p>
          <a:p>
            <a:pPr latinLnBrk="0"/>
            <a:r>
              <a:rPr lang="ko-KR" altLang="en-US" sz="1000" dirty="0"/>
              <a:t>간소화하고 장기 유지보수 수요를 줄여주는 통합 솔루션을 지원합니다</a:t>
            </a:r>
            <a:r>
              <a:rPr lang="en-US" altLang="ko-KR" sz="1000" dirty="0"/>
              <a:t>. </a:t>
            </a: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6B82F4B9-40A5-4A8D-BEC9-42B2D52A2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1600660"/>
            <a:ext cx="7001245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r>
              <a:rPr lang="ko-KR" altLang="en-US" dirty="0"/>
              <a:t>통합된 타이밍 및 동기화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 err="1"/>
              <a:t>섀시의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백플레인에있는</a:t>
            </a:r>
            <a:r>
              <a:rPr lang="ko-KR" altLang="en-US" sz="1000" dirty="0"/>
              <a:t> 공유 신호를 사용하여 모듈과 측정을 보다 쉽게 동기화할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이 </a:t>
            </a:r>
            <a:r>
              <a:rPr lang="ko-KR" altLang="en-US" sz="1000" dirty="0" err="1"/>
              <a:t>백플레인은</a:t>
            </a:r>
            <a:r>
              <a:rPr lang="ko-KR" altLang="en-US" sz="1000" dirty="0"/>
              <a:t> </a:t>
            </a:r>
            <a:r>
              <a:rPr lang="en-US" altLang="ko-KR" sz="1000" dirty="0"/>
              <a:t>PXI </a:t>
            </a:r>
            <a:r>
              <a:rPr lang="ko-KR" altLang="en-US" sz="1000" dirty="0"/>
              <a:t>모듈이 외부 케이블 연결없이 트리거를 송수신하고 시스템 참조 클럭을 공유할 수 있도록 지원합니다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</a:t>
            </a:r>
            <a:r>
              <a:rPr lang="ko-KR" altLang="en-US" sz="1000" dirty="0"/>
              <a:t>통합된 타이밍 및 동기화를 통해 측정의 정확성이 크게 개선하고 고급 </a:t>
            </a:r>
            <a:r>
              <a:rPr lang="ko-KR" altLang="en-US" sz="1000" dirty="0" err="1"/>
              <a:t>트리거링</a:t>
            </a:r>
            <a:r>
              <a:rPr lang="ko-KR" altLang="en-US" sz="1000" dirty="0"/>
              <a:t> 기법 적용할 수 있으며</a:t>
            </a:r>
            <a:r>
              <a:rPr lang="en-US" altLang="ko-KR" sz="1000" dirty="0"/>
              <a:t>, </a:t>
            </a:r>
          </a:p>
          <a:p>
            <a:pPr latinLnBrk="0"/>
            <a:r>
              <a:rPr lang="ko-KR" altLang="en-US" sz="1000" dirty="0"/>
              <a:t>여러 디바이스를 동기화하여 높은 채널 카운트의 어플리케이션을 위한 단일 디바이스로 작동하도록 구현할 수 있습니다</a:t>
            </a:r>
            <a:r>
              <a:rPr lang="en-US" altLang="ko-KR" sz="1000" dirty="0"/>
              <a:t>. </a:t>
            </a:r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15B50483-4083-4F3F-9446-A0476CEE4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2666484"/>
            <a:ext cx="10149543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고성능 처리 및 처리량</a:t>
            </a:r>
          </a:p>
          <a:p>
            <a:pPr latinLnBrk="0"/>
            <a:r>
              <a:rPr lang="ko-KR" altLang="en-US" sz="1000" dirty="0"/>
              <a:t>지난 수십 년간 꾸준히 증가한 처리능력 및 대역폭에 대한 수요와 더불어 </a:t>
            </a:r>
            <a:r>
              <a:rPr lang="en-US" altLang="ko-KR" sz="1000" dirty="0"/>
              <a:t>PXI </a:t>
            </a:r>
            <a:r>
              <a:rPr lang="ko-KR" altLang="en-US" sz="1000" dirty="0"/>
              <a:t>플랫폼도 성장하였습니다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기술이 진화함에 따라 더 빠른 데이터 처리량을 위해 최신 </a:t>
            </a:r>
            <a:r>
              <a:rPr lang="en-US" altLang="ko-KR" sz="1000" dirty="0"/>
              <a:t>PCI Express </a:t>
            </a:r>
            <a:r>
              <a:rPr lang="ko-KR" altLang="en-US" sz="1000" dirty="0"/>
              <a:t>스위치를 추가하였고</a:t>
            </a:r>
            <a:r>
              <a:rPr lang="en-US" altLang="ko-KR" sz="1000" dirty="0"/>
              <a:t>, </a:t>
            </a:r>
          </a:p>
          <a:p>
            <a:pPr latinLnBrk="0"/>
            <a:r>
              <a:rPr lang="ko-KR" altLang="en-US" sz="1000" dirty="0"/>
              <a:t>보다 신속하고 효율적인 병렬 테스트를 위해 최신 </a:t>
            </a:r>
            <a:r>
              <a:rPr lang="en-US" altLang="ko-KR" sz="1000" dirty="0"/>
              <a:t>Intel </a:t>
            </a:r>
            <a:r>
              <a:rPr lang="ko-KR" altLang="en-US" sz="1000" dirty="0"/>
              <a:t>멀티코어 프로세서를 채택하였습니다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Xilinx</a:t>
            </a:r>
            <a:r>
              <a:rPr lang="ko-KR" altLang="en-US" sz="1000" dirty="0"/>
              <a:t>의 최신 </a:t>
            </a:r>
            <a:r>
              <a:rPr lang="en-US" altLang="ko-KR" sz="1000" dirty="0"/>
              <a:t>FPGA </a:t>
            </a:r>
            <a:r>
              <a:rPr lang="ko-KR" altLang="en-US" sz="1000" dirty="0"/>
              <a:t>기술을 적용해 신호 처리 알고리즘 최적화하였고</a:t>
            </a:r>
            <a:r>
              <a:rPr lang="en-US" altLang="ko-KR" sz="1000" dirty="0"/>
              <a:t>, TI </a:t>
            </a:r>
            <a:r>
              <a:rPr lang="ko-KR" altLang="en-US" sz="1000" dirty="0"/>
              <a:t>및 </a:t>
            </a:r>
            <a:r>
              <a:rPr lang="en-US" altLang="ko-KR" sz="1000" dirty="0"/>
              <a:t>ADI</a:t>
            </a:r>
            <a:r>
              <a:rPr lang="ko-KR" altLang="en-US" sz="1000" dirty="0"/>
              <a:t>의 최신 데이터 컨버터를 사용하여 </a:t>
            </a:r>
            <a:r>
              <a:rPr lang="en-US" altLang="ko-KR" sz="1000" dirty="0"/>
              <a:t>PXI </a:t>
            </a:r>
            <a:r>
              <a:rPr lang="ko-KR" altLang="en-US" sz="1000" dirty="0"/>
              <a:t>계측의 측정 범위 및 성능을 지속적으로 개선하였습니다</a:t>
            </a:r>
            <a:r>
              <a:rPr lang="en-US" altLang="ko-KR" sz="1000" dirty="0"/>
              <a:t>. </a:t>
            </a: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E6DF255C-99E4-492E-8854-42957893D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3589814"/>
            <a:ext cx="7163149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atinLnBrk="0"/>
            <a:r>
              <a:rPr lang="ko-KR" altLang="en-US" dirty="0"/>
              <a:t>광범위한 계측 및 </a:t>
            </a:r>
            <a:r>
              <a:rPr lang="en-US" altLang="ko-KR" dirty="0"/>
              <a:t>I/O</a:t>
            </a:r>
          </a:p>
          <a:p>
            <a:pPr latinLnBrk="0"/>
            <a:r>
              <a:rPr lang="ko-KR" altLang="en-US" sz="1000" dirty="0"/>
              <a:t>시스템을 유연하게 설계 및 구현하여</a:t>
            </a:r>
            <a:r>
              <a:rPr lang="en-US" altLang="ko-KR" sz="1000" dirty="0"/>
              <a:t>, </a:t>
            </a:r>
            <a:r>
              <a:rPr lang="ko-KR" altLang="en-US" sz="1000" dirty="0"/>
              <a:t>소프트웨어 정의 모듈형 계측기를 이용한 신속한 용도 변경이 가능합니다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현재 시장에서 판매되는 </a:t>
            </a:r>
            <a:r>
              <a:rPr lang="en-US" altLang="ko-KR" sz="1000" dirty="0" err="1"/>
              <a:t>DC~mmWave</a:t>
            </a:r>
            <a:r>
              <a:rPr lang="en-US" altLang="ko-KR" sz="1000" dirty="0"/>
              <a:t> </a:t>
            </a:r>
            <a:r>
              <a:rPr lang="ko-KR" altLang="en-US" sz="1000" dirty="0"/>
              <a:t>측정을 지원하는 </a:t>
            </a:r>
            <a:r>
              <a:rPr lang="en-US" altLang="ko-KR" sz="1000" dirty="0"/>
              <a:t>1,500</a:t>
            </a:r>
            <a:r>
              <a:rPr lang="ko-KR" altLang="en-US" sz="1000" dirty="0"/>
              <a:t>여 종의 </a:t>
            </a:r>
            <a:r>
              <a:rPr lang="en-US" altLang="ko-KR" sz="1000" dirty="0"/>
              <a:t>PXI </a:t>
            </a:r>
            <a:r>
              <a:rPr lang="ko-KR" altLang="en-US" sz="1000" dirty="0"/>
              <a:t>제품 중 </a:t>
            </a:r>
            <a:r>
              <a:rPr lang="en-US" altLang="ko-KR" sz="1000" dirty="0"/>
              <a:t>600</a:t>
            </a:r>
            <a:r>
              <a:rPr lang="ko-KR" altLang="en-US" sz="1000" dirty="0"/>
              <a:t>종이 넘는 제품을 </a:t>
            </a:r>
            <a:r>
              <a:rPr lang="en-US" altLang="ko-KR" sz="1000" dirty="0"/>
              <a:t>NI</a:t>
            </a:r>
            <a:r>
              <a:rPr lang="ko-KR" altLang="en-US" sz="1000" dirty="0"/>
              <a:t>가 설계했습니다</a:t>
            </a:r>
            <a:r>
              <a:rPr lang="en-US" altLang="ko-KR" sz="1000" dirty="0"/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A03310-2784-4A64-9B54-58A4CF75B4CA}"/>
              </a:ext>
            </a:extLst>
          </p:cNvPr>
          <p:cNvSpPr/>
          <p:nvPr/>
        </p:nvSpPr>
        <p:spPr>
          <a:xfrm>
            <a:off x="14294303" y="4420811"/>
            <a:ext cx="1062946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줄어든 크기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무게 및 파워</a:t>
            </a:r>
          </a:p>
          <a:p>
            <a:pPr latinLnBrk="0"/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PXI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계측기는 관련된 계측 회로만 포함합니다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이는 중앙 처리 및 제어 기능이 공유 컨트롤러용으로 지정되고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휴먼 인터페이스가 컨트롤러에 연결된 외부 주변 장치를 통해 이루어지기 때문입니다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모듈식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시스템은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벤치탑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또는 제조 현장의 공간을 아낄 수 있는 소형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폼팩터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형태로 작동합니다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  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9F979C-72D4-4D0E-9925-61F2446A7D59}"/>
              </a:ext>
            </a:extLst>
          </p:cNvPr>
          <p:cNvSpPr/>
          <p:nvPr/>
        </p:nvSpPr>
        <p:spPr>
          <a:xfrm>
            <a:off x="9011631" y="1600660"/>
            <a:ext cx="3411544" cy="1909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noAutofit/>
          </a:bodyPr>
          <a:lstStyle/>
          <a:p>
            <a:r>
              <a:rPr lang="ko-KR" altLang="en-US" dirty="0"/>
              <a:t>https://youtu.be/aKZEOJGcyvU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A5590DF-96D3-4B7C-A2ED-B03A13446B57}"/>
              </a:ext>
            </a:extLst>
          </p:cNvPr>
          <p:cNvSpPr/>
          <p:nvPr/>
        </p:nvSpPr>
        <p:spPr>
          <a:xfrm>
            <a:off x="873558" y="2423587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2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5EAE355-70EF-4E81-AF33-4438A1C05801}"/>
              </a:ext>
            </a:extLst>
          </p:cNvPr>
          <p:cNvSpPr/>
          <p:nvPr/>
        </p:nvSpPr>
        <p:spPr>
          <a:xfrm>
            <a:off x="873558" y="3569710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3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115B110-6632-4F29-889E-CD8AB383EC9D}"/>
              </a:ext>
            </a:extLst>
          </p:cNvPr>
          <p:cNvSpPr/>
          <p:nvPr/>
        </p:nvSpPr>
        <p:spPr>
          <a:xfrm>
            <a:off x="873558" y="4520783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4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39AA707-D8C8-41EC-9E7A-7C1006646C60}"/>
              </a:ext>
            </a:extLst>
          </p:cNvPr>
          <p:cNvSpPr/>
          <p:nvPr/>
        </p:nvSpPr>
        <p:spPr>
          <a:xfrm>
            <a:off x="873558" y="1481157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1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4EC069-6743-421D-9F02-FA9856966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1984" y="150291"/>
            <a:ext cx="676275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9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6D9266-E92D-468C-BBDE-7FCACFF9E90B}"/>
              </a:ext>
            </a:extLst>
          </p:cNvPr>
          <p:cNvSpPr/>
          <p:nvPr/>
        </p:nvSpPr>
        <p:spPr>
          <a:xfrm>
            <a:off x="838200" y="1084533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PXI </a:t>
            </a:r>
            <a:r>
              <a:rPr lang="ko-KR" altLang="en-US" b="1" dirty="0" err="1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섀시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 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Spec</a:t>
            </a:r>
            <a:endParaRPr lang="ko-KR" altLang="ko-KR" b="1" dirty="0">
              <a:solidFill>
                <a:srgbClr val="333333"/>
              </a:solidFill>
              <a:latin typeface="Arial" panose="020B0604020202020204" pitchFamily="34" charset="0"/>
              <a:ea typeface="Roboto Condensed"/>
            </a:endParaRP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EF7417DB-BD4B-4249-884F-D238D0E5C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583683"/>
            <a:ext cx="7566174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소프트웨어 중심의 유연성을 이용한 생산성 향상</a:t>
            </a:r>
          </a:p>
          <a:p>
            <a:pPr latinLnBrk="0"/>
            <a:r>
              <a:rPr lang="en-US" altLang="ko-KR" sz="1000" dirty="0"/>
              <a:t>NI</a:t>
            </a:r>
            <a:r>
              <a:rPr lang="ko-KR" altLang="en-US" sz="1000" dirty="0"/>
              <a:t>의 폭 넓은 소프트웨어 포트폴리오를 활용하여 아이디어를 현실화하십시오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끊임없이 진화하는 테스트 요구 사항을 해결하기 위해 소프트웨어 유연성을 바탕으로 시스템을 맞춤화하고 재구성할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/>
              <a:t>모듈형 계측기와 더불어 </a:t>
            </a:r>
            <a:r>
              <a:rPr lang="en-US" altLang="ko-KR" sz="1000" dirty="0"/>
              <a:t>LabVIEW</a:t>
            </a:r>
            <a:r>
              <a:rPr lang="ko-KR" altLang="en-US" sz="1000" dirty="0"/>
              <a:t>와 같은 어플리케이션 개발 환경 및 </a:t>
            </a:r>
            <a:r>
              <a:rPr lang="en-US" altLang="ko-KR" sz="1000" dirty="0" err="1"/>
              <a:t>TestStand</a:t>
            </a:r>
            <a:r>
              <a:rPr lang="ko-KR" altLang="en-US" sz="1000" dirty="0"/>
              <a:t>와 같은 테스트 관리 소프트웨어는 테스트 개발을 </a:t>
            </a:r>
            <a:endParaRPr lang="en-US" altLang="ko-KR" sz="1000" dirty="0"/>
          </a:p>
          <a:p>
            <a:pPr latinLnBrk="0"/>
            <a:r>
              <a:rPr lang="ko-KR" altLang="en-US" sz="1000" dirty="0"/>
              <a:t>간소화하고 장기 유지보수 수요를 줄여주는 통합 솔루션을 지원합니다</a:t>
            </a:r>
            <a:r>
              <a:rPr lang="en-US" altLang="ko-KR" sz="1000" dirty="0"/>
              <a:t>. </a:t>
            </a: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6B82F4B9-40A5-4A8D-BEC9-42B2D52A2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1600660"/>
            <a:ext cx="7001245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r>
              <a:rPr lang="ko-KR" altLang="en-US" dirty="0"/>
              <a:t>통합된 타이밍 및 동기화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 err="1"/>
              <a:t>섀시의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백플레인에있는</a:t>
            </a:r>
            <a:r>
              <a:rPr lang="ko-KR" altLang="en-US" sz="1000" dirty="0"/>
              <a:t> 공유 신호를 사용하여 모듈과 측정을 보다 쉽게 동기화할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이 </a:t>
            </a:r>
            <a:r>
              <a:rPr lang="ko-KR" altLang="en-US" sz="1000" dirty="0" err="1"/>
              <a:t>백플레인은</a:t>
            </a:r>
            <a:r>
              <a:rPr lang="ko-KR" altLang="en-US" sz="1000" dirty="0"/>
              <a:t> </a:t>
            </a:r>
            <a:r>
              <a:rPr lang="en-US" altLang="ko-KR" sz="1000" dirty="0"/>
              <a:t>PXI </a:t>
            </a:r>
            <a:r>
              <a:rPr lang="ko-KR" altLang="en-US" sz="1000" dirty="0"/>
              <a:t>모듈이 외부 케이블 연결없이 트리거를 송수신하고 시스템 참조 클럭을 공유할 수 있도록 지원합니다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</a:t>
            </a:r>
            <a:r>
              <a:rPr lang="ko-KR" altLang="en-US" sz="1000" dirty="0"/>
              <a:t>통합된 타이밍 및 동기화를 통해 측정의 정확성이 크게 개선하고 고급 </a:t>
            </a:r>
            <a:r>
              <a:rPr lang="ko-KR" altLang="en-US" sz="1000" dirty="0" err="1"/>
              <a:t>트리거링</a:t>
            </a:r>
            <a:r>
              <a:rPr lang="ko-KR" altLang="en-US" sz="1000" dirty="0"/>
              <a:t> 기법 적용할 수 있으며</a:t>
            </a:r>
            <a:r>
              <a:rPr lang="en-US" altLang="ko-KR" sz="1000" dirty="0"/>
              <a:t>, </a:t>
            </a:r>
          </a:p>
          <a:p>
            <a:pPr latinLnBrk="0"/>
            <a:r>
              <a:rPr lang="ko-KR" altLang="en-US" sz="1000" dirty="0"/>
              <a:t>여러 디바이스를 동기화하여 높은 채널 카운트의 어플리케이션을 위한 단일 디바이스로 작동하도록 구현할 수 있습니다</a:t>
            </a:r>
            <a:r>
              <a:rPr lang="en-US" altLang="ko-KR" sz="1000" dirty="0"/>
              <a:t>. </a:t>
            </a:r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15B50483-4083-4F3F-9446-A0476CEE4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2666484"/>
            <a:ext cx="10149543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고성능 처리 및 처리량</a:t>
            </a:r>
          </a:p>
          <a:p>
            <a:pPr latinLnBrk="0"/>
            <a:r>
              <a:rPr lang="ko-KR" altLang="en-US" sz="1000" dirty="0"/>
              <a:t>지난 수십 년간 꾸준히 증가한 처리능력 및 대역폭에 대한 수요와 더불어 </a:t>
            </a:r>
            <a:r>
              <a:rPr lang="en-US" altLang="ko-KR" sz="1000" dirty="0"/>
              <a:t>PXI </a:t>
            </a:r>
            <a:r>
              <a:rPr lang="ko-KR" altLang="en-US" sz="1000" dirty="0"/>
              <a:t>플랫폼도 성장하였습니다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기술이 진화함에 따라 더 빠른 데이터 처리량을 위해 최신 </a:t>
            </a:r>
            <a:r>
              <a:rPr lang="en-US" altLang="ko-KR" sz="1000" dirty="0"/>
              <a:t>PCI Express </a:t>
            </a:r>
            <a:r>
              <a:rPr lang="ko-KR" altLang="en-US" sz="1000" dirty="0"/>
              <a:t>스위치를 추가하였고</a:t>
            </a:r>
            <a:r>
              <a:rPr lang="en-US" altLang="ko-KR" sz="1000" dirty="0"/>
              <a:t>, </a:t>
            </a:r>
          </a:p>
          <a:p>
            <a:pPr latinLnBrk="0"/>
            <a:r>
              <a:rPr lang="ko-KR" altLang="en-US" sz="1000" dirty="0"/>
              <a:t>보다 신속하고 효율적인 병렬 테스트를 위해 최신 </a:t>
            </a:r>
            <a:r>
              <a:rPr lang="en-US" altLang="ko-KR" sz="1000" dirty="0"/>
              <a:t>Intel </a:t>
            </a:r>
            <a:r>
              <a:rPr lang="ko-KR" altLang="en-US" sz="1000" dirty="0"/>
              <a:t>멀티코어 프로세서를 채택하였습니다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Xilinx</a:t>
            </a:r>
            <a:r>
              <a:rPr lang="ko-KR" altLang="en-US" sz="1000" dirty="0"/>
              <a:t>의 최신 </a:t>
            </a:r>
            <a:r>
              <a:rPr lang="en-US" altLang="ko-KR" sz="1000" dirty="0"/>
              <a:t>FPGA </a:t>
            </a:r>
            <a:r>
              <a:rPr lang="ko-KR" altLang="en-US" sz="1000" dirty="0"/>
              <a:t>기술을 적용해 신호 처리 알고리즘 최적화하였고</a:t>
            </a:r>
            <a:r>
              <a:rPr lang="en-US" altLang="ko-KR" sz="1000" dirty="0"/>
              <a:t>, TI </a:t>
            </a:r>
            <a:r>
              <a:rPr lang="ko-KR" altLang="en-US" sz="1000" dirty="0"/>
              <a:t>및 </a:t>
            </a:r>
            <a:r>
              <a:rPr lang="en-US" altLang="ko-KR" sz="1000" dirty="0"/>
              <a:t>ADI</a:t>
            </a:r>
            <a:r>
              <a:rPr lang="ko-KR" altLang="en-US" sz="1000" dirty="0"/>
              <a:t>의 최신 데이터 컨버터를 사용하여 </a:t>
            </a:r>
            <a:r>
              <a:rPr lang="en-US" altLang="ko-KR" sz="1000" dirty="0"/>
              <a:t>PXI </a:t>
            </a:r>
            <a:r>
              <a:rPr lang="ko-KR" altLang="en-US" sz="1000" dirty="0"/>
              <a:t>계측의 측정 범위 및 성능을 지속적으로 개선하였습니다</a:t>
            </a:r>
            <a:r>
              <a:rPr lang="en-US" altLang="ko-KR" sz="1000" dirty="0"/>
              <a:t>. </a:t>
            </a: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E6DF255C-99E4-492E-8854-42957893D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3589814"/>
            <a:ext cx="7163149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atinLnBrk="0"/>
            <a:r>
              <a:rPr lang="ko-KR" altLang="en-US" dirty="0"/>
              <a:t>광범위한 계측 및 </a:t>
            </a:r>
            <a:r>
              <a:rPr lang="en-US" altLang="ko-KR" dirty="0"/>
              <a:t>I/O</a:t>
            </a:r>
          </a:p>
          <a:p>
            <a:pPr latinLnBrk="0"/>
            <a:r>
              <a:rPr lang="ko-KR" altLang="en-US" sz="1000" dirty="0"/>
              <a:t>시스템을 유연하게 설계 및 구현하여</a:t>
            </a:r>
            <a:r>
              <a:rPr lang="en-US" altLang="ko-KR" sz="1000" dirty="0"/>
              <a:t>, </a:t>
            </a:r>
            <a:r>
              <a:rPr lang="ko-KR" altLang="en-US" sz="1000" dirty="0"/>
              <a:t>소프트웨어 정의 모듈형 계측기를 이용한 신속한 용도 변경이 가능합니다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현재 시장에서 판매되는 </a:t>
            </a:r>
            <a:r>
              <a:rPr lang="en-US" altLang="ko-KR" sz="1000" dirty="0" err="1"/>
              <a:t>DC~mmWave</a:t>
            </a:r>
            <a:r>
              <a:rPr lang="en-US" altLang="ko-KR" sz="1000" dirty="0"/>
              <a:t> </a:t>
            </a:r>
            <a:r>
              <a:rPr lang="ko-KR" altLang="en-US" sz="1000" dirty="0"/>
              <a:t>측정을 지원하는 </a:t>
            </a:r>
            <a:r>
              <a:rPr lang="en-US" altLang="ko-KR" sz="1000" dirty="0"/>
              <a:t>1,500</a:t>
            </a:r>
            <a:r>
              <a:rPr lang="ko-KR" altLang="en-US" sz="1000" dirty="0"/>
              <a:t>여 종의 </a:t>
            </a:r>
            <a:r>
              <a:rPr lang="en-US" altLang="ko-KR" sz="1000" dirty="0"/>
              <a:t>PXI </a:t>
            </a:r>
            <a:r>
              <a:rPr lang="ko-KR" altLang="en-US" sz="1000" dirty="0"/>
              <a:t>제품 중 </a:t>
            </a:r>
            <a:r>
              <a:rPr lang="en-US" altLang="ko-KR" sz="1000" dirty="0"/>
              <a:t>600</a:t>
            </a:r>
            <a:r>
              <a:rPr lang="ko-KR" altLang="en-US" sz="1000" dirty="0"/>
              <a:t>종이 넘는 제품을 </a:t>
            </a:r>
            <a:r>
              <a:rPr lang="en-US" altLang="ko-KR" sz="1000" dirty="0"/>
              <a:t>NI</a:t>
            </a:r>
            <a:r>
              <a:rPr lang="ko-KR" altLang="en-US" sz="1000" dirty="0"/>
              <a:t>가 설계했습니다</a:t>
            </a:r>
            <a:r>
              <a:rPr lang="en-US" altLang="ko-KR" sz="1000" dirty="0"/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A03310-2784-4A64-9B54-58A4CF75B4CA}"/>
              </a:ext>
            </a:extLst>
          </p:cNvPr>
          <p:cNvSpPr/>
          <p:nvPr/>
        </p:nvSpPr>
        <p:spPr>
          <a:xfrm>
            <a:off x="14294303" y="4420811"/>
            <a:ext cx="1062946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줄어든 크기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무게 및 파워</a:t>
            </a:r>
          </a:p>
          <a:p>
            <a:pPr latinLnBrk="0"/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PXI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계측기는 관련된 계측 회로만 포함합니다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이는 중앙 처리 및 제어 기능이 공유 컨트롤러용으로 지정되고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휴먼 인터페이스가 컨트롤러에 연결된 외부 주변 장치를 통해 이루어지기 때문입니다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모듈식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시스템은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벤치탑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또는 제조 현장의 공간을 아낄 수 있는 소형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폼팩터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형태로 작동합니다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  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E7F7D3-99EC-4468-A4F8-17472FD44319}"/>
              </a:ext>
            </a:extLst>
          </p:cNvPr>
          <p:cNvSpPr/>
          <p:nvPr/>
        </p:nvSpPr>
        <p:spPr>
          <a:xfrm>
            <a:off x="838200" y="2585545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PXI 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컨트롤러 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Spec</a:t>
            </a:r>
            <a:endParaRPr lang="ko-KR" altLang="ko-KR" b="1" dirty="0">
              <a:solidFill>
                <a:srgbClr val="333333"/>
              </a:solidFill>
              <a:latin typeface="Arial" panose="020B0604020202020204" pitchFamily="34" charset="0"/>
              <a:ea typeface="Roboto Condense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4AD3C5-CD9F-4FDA-A3C3-E159716C635F}"/>
              </a:ext>
            </a:extLst>
          </p:cNvPr>
          <p:cNvSpPr txBox="1"/>
          <p:nvPr/>
        </p:nvSpPr>
        <p:spPr>
          <a:xfrm>
            <a:off x="1059678" y="1812192"/>
            <a:ext cx="7864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</a:rPr>
              <a:t> (Table </a:t>
            </a:r>
            <a:r>
              <a:rPr lang="ko-KR" altLang="en-US" sz="1600" dirty="0">
                <a:highlight>
                  <a:srgbClr val="FFFF00"/>
                </a:highlight>
              </a:rPr>
              <a:t>폴더 </a:t>
            </a:r>
            <a:r>
              <a:rPr lang="en-US" altLang="ko-KR" sz="1600" dirty="0">
                <a:highlight>
                  <a:srgbClr val="FFFF00"/>
                </a:highlight>
              </a:rPr>
              <a:t>-&gt; NI</a:t>
            </a:r>
            <a:r>
              <a:rPr lang="ko-KR" altLang="en-US" sz="1600" dirty="0">
                <a:highlight>
                  <a:srgbClr val="FFFF00"/>
                </a:highlight>
              </a:rPr>
              <a:t> </a:t>
            </a:r>
            <a:r>
              <a:rPr lang="en-US" altLang="ko-KR" sz="1600" dirty="0">
                <a:highlight>
                  <a:srgbClr val="FFFF00"/>
                </a:highlight>
              </a:rPr>
              <a:t>HW Spec table -&gt; PXI </a:t>
            </a:r>
            <a:r>
              <a:rPr lang="ko-KR" altLang="en-US" sz="1600" dirty="0" err="1">
                <a:highlight>
                  <a:srgbClr val="FFFF00"/>
                </a:highlight>
              </a:rPr>
              <a:t>섀시</a:t>
            </a:r>
            <a:r>
              <a:rPr lang="ko-KR" altLang="en-US" sz="1600" dirty="0">
                <a:highlight>
                  <a:srgbClr val="FFFF00"/>
                </a:highlight>
              </a:rPr>
              <a:t> 탭 삽입</a:t>
            </a:r>
            <a:r>
              <a:rPr lang="en-US" altLang="ko-KR" sz="1600" dirty="0">
                <a:highlight>
                  <a:srgbClr val="FFFF00"/>
                </a:highlight>
              </a:rPr>
              <a:t>)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EF852845-A4C7-43D4-B934-6C2CE5B25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678" y="3066593"/>
            <a:ext cx="6956569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커넥터 </a:t>
            </a:r>
            <a:r>
              <a:rPr lang="en-US" altLang="ko-KR" sz="1000" dirty="0"/>
              <a:t>: PXI, PXIe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프로세서 코어 </a:t>
            </a:r>
            <a:r>
              <a:rPr lang="en-US" altLang="ko-KR" sz="1000" dirty="0"/>
              <a:t>: Intel Celeron, Intel Core i3 / i5 / i7, Xeon Core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OS : Windows 7 32bit / 64bit,  Windows 10 7 32bit / 64bit, LabVIEW </a:t>
            </a:r>
            <a:r>
              <a:rPr lang="en-US" altLang="ko-KR" sz="1000" dirty="0" err="1"/>
              <a:t>RealTime</a:t>
            </a:r>
            <a:endParaRPr lang="en-US" altLang="ko-KR" sz="1000" dirty="0"/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최대 메모리 대역폭 </a:t>
            </a:r>
            <a:r>
              <a:rPr lang="en-US" altLang="ko-KR" sz="1000" dirty="0"/>
              <a:t>: 132 MB/s, 1GB/s, 2GB/s, 8GB/s, 24GB/s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옵션 </a:t>
            </a:r>
            <a:r>
              <a:rPr lang="en-US" altLang="ko-KR" sz="1000" dirty="0"/>
              <a:t>: TPM </a:t>
            </a:r>
            <a:r>
              <a:rPr lang="ko-KR" altLang="en-US" sz="1000" dirty="0"/>
              <a:t>보유</a:t>
            </a:r>
            <a:r>
              <a:rPr lang="en-US" altLang="ko-KR" sz="1000" dirty="0"/>
              <a:t>, </a:t>
            </a:r>
          </a:p>
        </p:txBody>
      </p:sp>
      <p:pic>
        <p:nvPicPr>
          <p:cNvPr id="33" name="Picture 6" descr="http://s7d5.scene7.com/is/image/ni/09161609_16x9?&amp;$ni-card-lg$">
            <a:extLst>
              <a:ext uri="{FF2B5EF4-FFF2-40B4-BE49-F238E27FC236}">
                <a16:creationId xmlns:a16="http://schemas.microsoft.com/office/drawing/2014/main" id="{75DD1653-E4CF-4C33-BFE8-0E1A6882F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89" y="2823496"/>
            <a:ext cx="2018492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s7d5.scene7.com/is/image/ni/09221602_16x9?&amp;$ni-card-lg$">
            <a:extLst>
              <a:ext uri="{FF2B5EF4-FFF2-40B4-BE49-F238E27FC236}">
                <a16:creationId xmlns:a16="http://schemas.microsoft.com/office/drawing/2014/main" id="{6C1DBD41-639C-4AD0-BD8C-AFC78B4AE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89" y="620932"/>
            <a:ext cx="2018493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701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7280" y="196450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 err="1"/>
              <a:t>VirtualBench</a:t>
            </a:r>
            <a:endParaRPr lang="ko-KR" altLang="en-US" sz="3000" u="sng" dirty="0"/>
          </a:p>
        </p:txBody>
      </p:sp>
      <p:sp>
        <p:nvSpPr>
          <p:cNvPr id="5" name="직사각형 4"/>
          <p:cNvSpPr/>
          <p:nvPr/>
        </p:nvSpPr>
        <p:spPr>
          <a:xfrm>
            <a:off x="7716937" y="3861430"/>
            <a:ext cx="3282498" cy="2327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 </a:t>
            </a:r>
            <a:r>
              <a:rPr lang="en-US" altLang="ko-KR" dirty="0"/>
              <a:t>2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( Virtual bench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https://www.youtube.com/watch?v=ocN2oTsYIG8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892" y="1274095"/>
            <a:ext cx="6972300" cy="23812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4642" y="754603"/>
            <a:ext cx="574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NI </a:t>
            </a:r>
            <a:r>
              <a:rPr lang="en-US" altLang="ko-KR" b="1" dirty="0" err="1">
                <a:solidFill>
                  <a:srgbClr val="333333"/>
                </a:solidFill>
                <a:latin typeface="Arial" panose="020B0604020202020204" pitchFamily="34" charset="0"/>
              </a:rPr>
              <a:t>VirtualBench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당신에게 필요한 단 하나의 측정장비</a:t>
            </a:r>
            <a:endParaRPr lang="ko-KR" alt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4642" y="5140643"/>
            <a:ext cx="50209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   </a:t>
            </a:r>
            <a:r>
              <a:rPr lang="en-US" altLang="ko-KR" sz="1600" dirty="0"/>
              <a:t>- </a:t>
            </a:r>
            <a:r>
              <a:rPr lang="ko-KR" altLang="en-US" sz="1600" dirty="0"/>
              <a:t>작은 크기의 효율적 공간활용 및 </a:t>
            </a:r>
            <a:r>
              <a:rPr lang="ko-KR" altLang="en-US" sz="1600" dirty="0" err="1"/>
              <a:t>휴대성</a:t>
            </a:r>
            <a:endParaRPr lang="en-US" altLang="ko-KR" sz="1600" dirty="0"/>
          </a:p>
          <a:p>
            <a:r>
              <a:rPr lang="ko-KR" altLang="en-US" sz="1600" dirty="0"/>
              <a:t>   </a:t>
            </a:r>
            <a:r>
              <a:rPr lang="en-US" altLang="ko-KR" sz="1600" dirty="0"/>
              <a:t>- </a:t>
            </a:r>
            <a:r>
              <a:rPr lang="ko-KR" altLang="en-US" sz="1600" dirty="0"/>
              <a:t>하나의 인터페이스 및 하나와 </a:t>
            </a:r>
            <a:r>
              <a:rPr lang="en-US" altLang="ko-KR" sz="1600" dirty="0"/>
              <a:t>PC</a:t>
            </a:r>
            <a:r>
              <a:rPr lang="ko-KR" altLang="en-US" sz="1600" dirty="0"/>
              <a:t>화면에서 확인</a:t>
            </a:r>
            <a:endParaRPr lang="en-US" altLang="ko-KR" sz="1600" dirty="0"/>
          </a:p>
          <a:p>
            <a:r>
              <a:rPr lang="ko-KR" altLang="en-US" sz="1600" dirty="0"/>
              <a:t>   </a:t>
            </a:r>
            <a:r>
              <a:rPr lang="en-US" altLang="ko-KR" sz="1600" dirty="0"/>
              <a:t>- </a:t>
            </a:r>
            <a:r>
              <a:rPr lang="ko-KR" altLang="en-US" sz="1600" dirty="0"/>
              <a:t>스크린샷 또는 </a:t>
            </a:r>
            <a:r>
              <a:rPr lang="en-US" altLang="ko-KR" sz="1600" dirty="0"/>
              <a:t>data</a:t>
            </a:r>
            <a:r>
              <a:rPr lang="ko-KR" altLang="en-US" sz="1600" dirty="0"/>
              <a:t>를 버튼클릭으로 간단히 저장</a:t>
            </a:r>
            <a:endParaRPr lang="en-US" altLang="ko-KR" sz="1600" dirty="0"/>
          </a:p>
          <a:p>
            <a:r>
              <a:rPr lang="en-US" altLang="ko-KR" sz="1600" dirty="0"/>
              <a:t>   - USB </a:t>
            </a:r>
            <a:r>
              <a:rPr lang="ko-KR" altLang="en-US" sz="1600" dirty="0"/>
              <a:t>플러그 앤 플레이 방식</a:t>
            </a:r>
          </a:p>
          <a:p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906262" y="3917355"/>
            <a:ext cx="61620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5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개의 </a:t>
            </a:r>
            <a:r>
              <a:rPr lang="ko-KR" altLang="en-US" b="1" dirty="0" err="1">
                <a:solidFill>
                  <a:srgbClr val="333333"/>
                </a:solidFill>
                <a:latin typeface="Arial" panose="020B0604020202020204" pitchFamily="34" charset="0"/>
              </a:rPr>
              <a:t>벤치탑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 계측기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. 1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개의 인터페이스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가장 필수적인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5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개의 계측기를 하나의 장치에 결합하고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PC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를 통해 제어할 수 있는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“All-in-one”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계측기인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VirtualBench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는 간단하고 편리하며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보다 효율적인 회로 디자인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디버깅 및 검증을 제공합니다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065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6984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LabVIEW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2061" y="1169768"/>
            <a:ext cx="6662303" cy="25287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/>
              <a:t>LabVIEW</a:t>
            </a:r>
            <a:r>
              <a:rPr lang="ko-KR" altLang="en-US" sz="1800" dirty="0"/>
              <a:t>는 측정 및 제어 시스템을 구축하는 엔지니어를 위한 통합 개발 환경입니다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/>
              <a:t>     그래픽 기반의  프로그래밍 언어</a:t>
            </a:r>
            <a:endParaRPr lang="en-US" altLang="ko-KR" sz="1800" dirty="0"/>
          </a:p>
          <a:p>
            <a:r>
              <a:rPr lang="en-US" altLang="ko-KR" sz="1800" dirty="0"/>
              <a:t>     </a:t>
            </a:r>
            <a:r>
              <a:rPr lang="ko-KR" altLang="en-US" sz="1800" dirty="0"/>
              <a:t>데이터 분석 및 신호 프로세싱을 위한 개방형 아키텍처</a:t>
            </a:r>
            <a:endParaRPr lang="en-US" altLang="ko-KR" sz="1800" dirty="0"/>
          </a:p>
          <a:p>
            <a:r>
              <a:rPr lang="ko-KR" altLang="en-US" sz="1800" dirty="0"/>
              <a:t>     아이디어의 직관적 구현</a:t>
            </a:r>
            <a:r>
              <a:rPr lang="en-US" altLang="ko-KR" sz="1800" dirty="0"/>
              <a:t>, </a:t>
            </a:r>
          </a:p>
          <a:p>
            <a:r>
              <a:rPr lang="en-US" altLang="ko-KR" sz="1800" dirty="0"/>
              <a:t>     </a:t>
            </a:r>
            <a:r>
              <a:rPr lang="ko-KR" altLang="en-US" sz="1800" dirty="0"/>
              <a:t>테스트 시간 단축 및 수집한 데이터의 전략적 분석</a:t>
            </a:r>
            <a:endParaRPr lang="en-US" altLang="ko-KR" sz="1800" dirty="0"/>
          </a:p>
        </p:txBody>
      </p:sp>
      <p:pic>
        <p:nvPicPr>
          <p:cNvPr id="1026" name="Picture 2" descr="http://www.ni.com/images/coreblock/col2/0000118135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171" y="4538064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ni.com/images/coreblock/col2/02051001_078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896" y="4538064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ni.com/images/coreblock/col2/LV2012_Hero_Instant_Measu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621" y="4538064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i.com/images/coreblock/col2/math_analysi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030" y="4538064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68129" y="4113693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간단한 개발 환경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867139" y="4125114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하드웨어 통합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907783" y="4105378"/>
            <a:ext cx="1569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직접적 </a:t>
            </a:r>
            <a:r>
              <a:rPr lang="en-US" altLang="ko-KR" sz="1600" b="1" dirty="0"/>
              <a:t>UI </a:t>
            </a:r>
            <a:r>
              <a:rPr lang="ko-KR" altLang="en-US" sz="1600" b="1" dirty="0"/>
              <a:t>설정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9101128" y="4105378"/>
            <a:ext cx="2438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종합분석 및 신호처리 </a:t>
            </a:r>
            <a:r>
              <a:rPr lang="en-US" altLang="ko-KR" sz="1600" b="1" dirty="0"/>
              <a:t>IP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73642" y="5392529"/>
            <a:ext cx="23705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555555"/>
                </a:solidFill>
                <a:effectLst/>
                <a:latin typeface="hmcL"/>
              </a:rPr>
              <a:t>엔지니어들의 코드 맵핑 방식에 적합한 직관적인 그래픽 프로그래밍으로 친숙한 환경제공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801249" y="5462019"/>
            <a:ext cx="228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사용하는 버스와 측정 하드웨어의 종류에 관계 없이 데이터를 수집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623986" y="5462019"/>
            <a:ext cx="247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Drag&amp;Drop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인터페이스로 </a:t>
            </a:r>
            <a:endParaRPr lang="en-US" altLang="ko-KR" sz="16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편리하고 빠른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시각화 처리와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개발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9666291" y="5338164"/>
            <a:ext cx="16937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분석과 고급 제어를 위한 알고리즘을 직접 개발 가능</a:t>
            </a:r>
            <a:endParaRPr lang="ko-KR" altLang="en-US" sz="1600" dirty="0"/>
          </a:p>
        </p:txBody>
      </p:sp>
      <p:sp>
        <p:nvSpPr>
          <p:cNvPr id="21" name="직사각형 20"/>
          <p:cNvSpPr/>
          <p:nvPr/>
        </p:nvSpPr>
        <p:spPr>
          <a:xfrm>
            <a:off x="8031233" y="212436"/>
            <a:ext cx="3048099" cy="2216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LabVIEW 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http://f1.media.brightcove.com/4/1326282160001/1326282160001_5430662657001_5430633632001.mp4?pubId=1326282160001&amp;videoId=5430633632001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2376896" y="2712192"/>
            <a:ext cx="3048099" cy="1250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LabVIEW</a:t>
            </a:r>
            <a:r>
              <a:rPr lang="ko-KR" altLang="en-US" dirty="0"/>
              <a:t>로 </a:t>
            </a:r>
            <a:r>
              <a:rPr lang="ko-KR" altLang="en-US" dirty="0" err="1"/>
              <a:t>데이타수집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https://www.youtube.com/watch?v=uobD6T9xby8</a:t>
            </a:r>
            <a:endParaRPr lang="ko-KR" altLang="en-US" dirty="0"/>
          </a:p>
        </p:txBody>
      </p:sp>
      <p:pic>
        <p:nvPicPr>
          <p:cNvPr id="4" name="Picture 2" descr="http://s7d5.scene7.com/is/image/ni/lv_2017?&amp;$ni-icon-lg$">
            <a:extLst>
              <a:ext uri="{FF2B5EF4-FFF2-40B4-BE49-F238E27FC236}">
                <a16:creationId xmlns:a16="http://schemas.microsoft.com/office/drawing/2014/main" id="{5F98F391-3CDC-47AC-A049-3E6B4DA73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4" y="134986"/>
            <a:ext cx="1163920" cy="101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0FB4CC-715D-4DDC-95D3-0B2E4B713FC9}"/>
              </a:ext>
            </a:extLst>
          </p:cNvPr>
          <p:cNvSpPr/>
          <p:nvPr/>
        </p:nvSpPr>
        <p:spPr>
          <a:xfrm>
            <a:off x="8031233" y="2575623"/>
            <a:ext cx="3048099" cy="1295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LabVIEW 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https://www.youtube.com/watch?v=dvShgNdY_GE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453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92" y="1171398"/>
            <a:ext cx="6366122" cy="337397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240478" y="2165696"/>
            <a:ext cx="41133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33333"/>
                </a:solidFill>
                <a:latin typeface="Arial" panose="020B0604020202020204" pitchFamily="34" charset="0"/>
              </a:rPr>
              <a:t>Function</a:t>
            </a:r>
            <a:endParaRPr lang="ko-KR" alt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복합 신호 오실로스코프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함수 발생기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디지털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I/O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프로그래밍 가능한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DC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파워 서플라이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디지털 </a:t>
            </a:r>
            <a:r>
              <a:rPr lang="ko-KR" altLang="en-US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멀티미터</a:t>
            </a:r>
            <a:endParaRPr lang="ko-KR" altLang="en-US" sz="16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706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47583" y="231097"/>
            <a:ext cx="5781201" cy="620296"/>
          </a:xfrm>
        </p:spPr>
        <p:txBody>
          <a:bodyPr>
            <a:normAutofit/>
          </a:bodyPr>
          <a:lstStyle/>
          <a:p>
            <a:r>
              <a:rPr lang="en-US" altLang="ko-KR" sz="3200" dirty="0" err="1"/>
              <a:t>VirtualBench</a:t>
            </a:r>
            <a:r>
              <a:rPr lang="en-US" altLang="ko-KR" sz="3200" dirty="0"/>
              <a:t> ( </a:t>
            </a:r>
            <a:r>
              <a:rPr lang="ko-KR" altLang="en-US" sz="3200" dirty="0" err="1"/>
              <a:t>올인원</a:t>
            </a:r>
            <a:r>
              <a:rPr lang="ko-KR" altLang="en-US" sz="3200" dirty="0"/>
              <a:t> 계측기 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030" y="1284177"/>
            <a:ext cx="2182233" cy="15930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370" y="1472690"/>
            <a:ext cx="1905000" cy="139065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03435"/>
              </p:ext>
            </p:extLst>
          </p:nvPr>
        </p:nvGraphicFramePr>
        <p:xfrm>
          <a:off x="1896996" y="2984785"/>
          <a:ext cx="10004619" cy="3282901"/>
        </p:xfrm>
        <a:graphic>
          <a:graphicData uri="http://schemas.openxmlformats.org/drawingml/2006/table">
            <a:tbl>
              <a:tblPr/>
              <a:tblGrid>
                <a:gridCol w="1434531">
                  <a:extLst>
                    <a:ext uri="{9D8B030D-6E8A-4147-A177-3AD203B41FA5}">
                      <a16:colId xmlns:a16="http://schemas.microsoft.com/office/drawing/2014/main" val="2074099946"/>
                    </a:ext>
                  </a:extLst>
                </a:gridCol>
                <a:gridCol w="2856696">
                  <a:extLst>
                    <a:ext uri="{9D8B030D-6E8A-4147-A177-3AD203B41FA5}">
                      <a16:colId xmlns:a16="http://schemas.microsoft.com/office/drawing/2014/main" val="2324118186"/>
                    </a:ext>
                  </a:extLst>
                </a:gridCol>
                <a:gridCol w="2856696">
                  <a:extLst>
                    <a:ext uri="{9D8B030D-6E8A-4147-A177-3AD203B41FA5}">
                      <a16:colId xmlns:a16="http://schemas.microsoft.com/office/drawing/2014/main" val="2775866893"/>
                    </a:ext>
                  </a:extLst>
                </a:gridCol>
                <a:gridCol w="2856696">
                  <a:extLst>
                    <a:ext uri="{9D8B030D-6E8A-4147-A177-3AD203B41FA5}">
                      <a16:colId xmlns:a16="http://schemas.microsoft.com/office/drawing/2014/main" val="3241519264"/>
                    </a:ext>
                  </a:extLst>
                </a:gridCol>
              </a:tblGrid>
              <a:tr h="267224"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오실로스코프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 Hz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350M Hz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500M Hz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97306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Analog, 34 Digital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Analog, 34 Digital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ch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Analog, 34 Digital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19646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GS/s (1ch), 500 MS/s/</a:t>
                      </a:r>
                      <a:r>
                        <a:rPr lang="en-US" sz="10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</a:t>
                      </a:r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(2ch)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채널당 </a:t>
                      </a: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 </a:t>
                      </a:r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GS/s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채널당 </a:t>
                      </a: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 GS/s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8286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발생기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MHz (</a:t>
                      </a:r>
                      <a:r>
                        <a:rPr lang="ko-KR" altLang="en-US" sz="10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사인파</a:t>
                      </a: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5 MHz (</a:t>
                      </a:r>
                      <a:r>
                        <a:rPr lang="ko-KR" altLang="en-US" sz="10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사각파</a:t>
                      </a: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MHz (</a:t>
                      </a:r>
                      <a:r>
                        <a:rPr lang="ko-KR" altLang="en-US" sz="10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사인파</a:t>
                      </a: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5 MHz (</a:t>
                      </a:r>
                      <a:r>
                        <a:rPr lang="ko-KR" altLang="en-US" sz="10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사각파</a:t>
                      </a: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40 MHz (</a:t>
                      </a:r>
                      <a:r>
                        <a:rPr lang="ko-KR" altLang="en-US" sz="10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사인파</a:t>
                      </a: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), 5 MHz (</a:t>
                      </a:r>
                      <a:r>
                        <a:rPr lang="ko-KR" altLang="en-US" sz="10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사각파</a:t>
                      </a: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865857"/>
                  </a:ext>
                </a:extLst>
              </a:tr>
              <a:tr h="2724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392966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 멀티미터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1/2 digit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1/2 digit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 1/2 digit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19196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300V  10A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300V  10A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300V  10A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5495812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DC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파워써플라이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83629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( 6V * 1A ) ( 25V * 0.5A ) ( -25V * 0.5A 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( 6V * 3A ) ( 25V * 1A ) ( -25V * 1A 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( 6V * 3A ) ( 25V * 1A ) ( -25V * 1A 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38599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 </a:t>
                      </a:r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I/O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8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74367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연결성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USB, </a:t>
                      </a:r>
                      <a:r>
                        <a:rPr lang="en-US" sz="10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WiFi</a:t>
                      </a:r>
                      <a:endParaRPr 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USB, </a:t>
                      </a:r>
                      <a:r>
                        <a:rPr lang="en-US" sz="10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WiFi</a:t>
                      </a:r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이더넷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USB, </a:t>
                      </a:r>
                      <a:r>
                        <a:rPr lang="ko-KR" alt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이더넷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1849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 × 19.05 × 7.37 cm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30.48 x 20.32 x 9.4 cm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30.48 x 20.32 x 9.4 cm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7733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29959" y="2632559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VB 8012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334389" y="2652550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VB 8034</a:t>
            </a:r>
            <a:endParaRPr lang="ko-KR" altLang="en-US" sz="1400" dirty="0"/>
          </a:p>
        </p:txBody>
      </p:sp>
      <p:pic>
        <p:nvPicPr>
          <p:cNvPr id="1028" name="Picture 4" descr="Product Image">
            <a:extLst>
              <a:ext uri="{FF2B5EF4-FFF2-40B4-BE49-F238E27FC236}">
                <a16:creationId xmlns:a16="http://schemas.microsoft.com/office/drawing/2014/main" id="{97A3F61A-FD51-4874-AAB8-6CE00C31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632" y="1367732"/>
            <a:ext cx="2493412" cy="142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C23E0-1805-40E3-9FD9-2F26CCBED99E}"/>
              </a:ext>
            </a:extLst>
          </p:cNvPr>
          <p:cNvSpPr txBox="1"/>
          <p:nvPr/>
        </p:nvSpPr>
        <p:spPr>
          <a:xfrm>
            <a:off x="9982969" y="2652550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VB 8054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6BFD8F-DF15-42B4-A709-A1A5FD38D631}"/>
              </a:ext>
            </a:extLst>
          </p:cNvPr>
          <p:cNvSpPr txBox="1"/>
          <p:nvPr/>
        </p:nvSpPr>
        <p:spPr>
          <a:xfrm>
            <a:off x="290385" y="6005932"/>
            <a:ext cx="1115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 (Table </a:t>
            </a:r>
            <a:r>
              <a:rPr lang="ko-KR" altLang="en-US" dirty="0">
                <a:highlight>
                  <a:srgbClr val="FFFF00"/>
                </a:highlight>
              </a:rPr>
              <a:t>폴더 </a:t>
            </a:r>
            <a:r>
              <a:rPr lang="en-US" altLang="ko-KR" dirty="0">
                <a:highlight>
                  <a:srgbClr val="FFFF00"/>
                </a:highlight>
              </a:rPr>
              <a:t>-&gt; NI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en-US" altLang="ko-KR" dirty="0">
                <a:highlight>
                  <a:srgbClr val="FFFF00"/>
                </a:highlight>
              </a:rPr>
              <a:t>HW Spec table -&gt; </a:t>
            </a:r>
            <a:r>
              <a:rPr lang="en-US" altLang="ko-KR" dirty="0" err="1">
                <a:highlight>
                  <a:srgbClr val="FFFF00"/>
                </a:highlight>
              </a:rPr>
              <a:t>VirtualBench</a:t>
            </a:r>
            <a:r>
              <a:rPr lang="en-US" altLang="ko-KR" dirty="0">
                <a:highlight>
                  <a:srgbClr val="FFFF00"/>
                </a:highlight>
              </a:rPr>
              <a:t> </a:t>
            </a:r>
            <a:r>
              <a:rPr lang="ko-KR" altLang="en-US" dirty="0">
                <a:highlight>
                  <a:srgbClr val="FFFF00"/>
                </a:highlight>
              </a:rPr>
              <a:t>탭 위 테이블 대체</a:t>
            </a:r>
            <a:r>
              <a:rPr lang="en-US" altLang="ko-KR" dirty="0">
                <a:highlight>
                  <a:srgbClr val="FFFF00"/>
                </a:highlight>
              </a:rPr>
              <a:t> ( </a:t>
            </a:r>
            <a:r>
              <a:rPr lang="ko-KR" altLang="en-US" dirty="0">
                <a:highlight>
                  <a:srgbClr val="FFFF00"/>
                </a:highlight>
              </a:rPr>
              <a:t>모델 명 위에 이미지들 배치 요청 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46592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842" y="3592888"/>
            <a:ext cx="1905000" cy="13906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GPIB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인터페이스 카드 </a:t>
            </a:r>
            <a:r>
              <a:rPr lang="en-US" altLang="ko-KR" sz="3600" dirty="0"/>
              <a:t>( GPIB/ CAN )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7553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Plug In type : </a:t>
            </a:r>
            <a:r>
              <a:rPr lang="ko-KR" altLang="en-US" dirty="0"/>
              <a:t>사용자 컴퓨터의 </a:t>
            </a:r>
            <a:r>
              <a:rPr lang="en-US" altLang="ko-KR" dirty="0"/>
              <a:t>slot(BUS)</a:t>
            </a:r>
            <a:r>
              <a:rPr lang="ko-KR" altLang="en-US" dirty="0"/>
              <a:t>에 직접 체결하는 방식으로</a:t>
            </a:r>
            <a:endParaRPr lang="en-US" altLang="ko-KR" dirty="0"/>
          </a:p>
          <a:p>
            <a:r>
              <a:rPr lang="en-US" altLang="ko-KR" dirty="0"/>
              <a:t>                     </a:t>
            </a:r>
            <a:r>
              <a:rPr lang="ko-KR" altLang="en-US" dirty="0"/>
              <a:t> 가장 전통적으로 많이 사용하는 방식으로 </a:t>
            </a:r>
            <a:r>
              <a:rPr lang="en-US" altLang="ko-KR" dirty="0"/>
              <a:t>PCI-GPIB</a:t>
            </a:r>
            <a:r>
              <a:rPr lang="ko-KR" altLang="en-US" dirty="0"/>
              <a:t>를 </a:t>
            </a:r>
            <a:endParaRPr lang="en-US" altLang="ko-KR" dirty="0"/>
          </a:p>
          <a:p>
            <a:r>
              <a:rPr lang="en-US" altLang="ko-KR" dirty="0"/>
              <a:t>                      </a:t>
            </a:r>
            <a:r>
              <a:rPr lang="ko-KR" altLang="en-US" dirty="0"/>
              <a:t>비롯해</a:t>
            </a:r>
            <a:r>
              <a:rPr lang="en-US" altLang="ko-KR" dirty="0"/>
              <a:t>, </a:t>
            </a:r>
            <a:r>
              <a:rPr lang="en-US" altLang="ko-KR" dirty="0" err="1"/>
              <a:t>PCIe</a:t>
            </a:r>
            <a:r>
              <a:rPr lang="en-US" altLang="ko-KR" dirty="0"/>
              <a:t> , PXI </a:t>
            </a:r>
            <a:r>
              <a:rPr lang="ko-KR" altLang="en-US" dirty="0"/>
              <a:t>등이 공급됩니다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713" y="1910497"/>
            <a:ext cx="1905000" cy="1390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974" y="1583920"/>
            <a:ext cx="1905000" cy="13906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52994" y="3852880"/>
            <a:ext cx="7735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외장형 </a:t>
            </a:r>
            <a:r>
              <a:rPr lang="en-US" altLang="ko-KR" dirty="0"/>
              <a:t>GPIB : </a:t>
            </a:r>
            <a:r>
              <a:rPr lang="ko-KR" altLang="en-US" dirty="0"/>
              <a:t>최근 편리성으로 가장 많은 사용자들이 사용하는   </a:t>
            </a:r>
            <a:endParaRPr lang="en-US" altLang="ko-KR" dirty="0"/>
          </a:p>
          <a:p>
            <a:r>
              <a:rPr lang="en-US" altLang="ko-KR" dirty="0"/>
              <a:t>                      USB-GPIB-HS</a:t>
            </a:r>
            <a:r>
              <a:rPr lang="ko-KR" altLang="en-US" dirty="0"/>
              <a:t>를 비롯해 </a:t>
            </a:r>
            <a:r>
              <a:rPr lang="en-US" altLang="ko-KR" dirty="0"/>
              <a:t>GPIB</a:t>
            </a:r>
            <a:r>
              <a:rPr lang="ko-KR" altLang="en-US" dirty="0"/>
              <a:t>통신을 시리얼 혹은 </a:t>
            </a:r>
            <a:endParaRPr lang="en-US" altLang="ko-KR" dirty="0"/>
          </a:p>
          <a:p>
            <a:r>
              <a:rPr lang="en-US" altLang="ko-KR" dirty="0"/>
              <a:t>                      Ethernet</a:t>
            </a:r>
            <a:r>
              <a:rPr lang="ko-KR" altLang="en-US" dirty="0"/>
              <a:t> 통신으로 변경하는 </a:t>
            </a:r>
            <a:r>
              <a:rPr lang="en-US" altLang="ko-KR" dirty="0"/>
              <a:t>converter</a:t>
            </a:r>
            <a:r>
              <a:rPr lang="ko-KR" altLang="en-US" dirty="0"/>
              <a:t>등이 공급됩니다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8629" y="3627724"/>
            <a:ext cx="19050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85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CAN</a:t>
            </a:r>
            <a:endParaRPr lang="ko-KR" altLang="en-US" sz="3000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7404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PCI-CAN : </a:t>
            </a:r>
            <a:r>
              <a:rPr lang="ko-KR" altLang="en-US" dirty="0"/>
              <a:t>가장 일반적으로 고성능 고안정성을 위해 사용하며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                </a:t>
            </a:r>
            <a:r>
              <a:rPr lang="ko-KR" altLang="en-US" dirty="0"/>
              <a:t>고속 </a:t>
            </a:r>
            <a:r>
              <a:rPr lang="en-US" altLang="ko-KR" dirty="0"/>
              <a:t>/ </a:t>
            </a:r>
            <a:r>
              <a:rPr lang="ko-KR" altLang="en-US" dirty="0"/>
              <a:t>저속 </a:t>
            </a:r>
            <a:r>
              <a:rPr lang="en-US" altLang="ko-KR" dirty="0"/>
              <a:t>/ </a:t>
            </a:r>
            <a:r>
              <a:rPr lang="ko-KR" altLang="en-US" dirty="0" err="1"/>
              <a:t>고저속</a:t>
            </a:r>
            <a:r>
              <a:rPr lang="ko-KR" altLang="en-US" dirty="0"/>
              <a:t> 겸용 세 모드에 대하여 각각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 </a:t>
            </a:r>
            <a:r>
              <a:rPr lang="en-US" altLang="ko-KR" dirty="0"/>
              <a:t>1ch</a:t>
            </a:r>
            <a:r>
              <a:rPr lang="ko-KR" altLang="en-US" dirty="0"/>
              <a:t>과 </a:t>
            </a:r>
            <a:r>
              <a:rPr lang="en-US" altLang="ko-KR" dirty="0"/>
              <a:t>2ch</a:t>
            </a:r>
            <a:r>
              <a:rPr lang="ko-KR" altLang="en-US" dirty="0"/>
              <a:t>를 제공</a:t>
            </a:r>
            <a:r>
              <a:rPr lang="en-US" altLang="ko-KR" dirty="0"/>
              <a:t>. NI-XNET</a:t>
            </a:r>
            <a:r>
              <a:rPr lang="ko-KR" altLang="en-US" dirty="0"/>
              <a:t>의 지원으로 </a:t>
            </a:r>
            <a:r>
              <a:rPr lang="en-US" altLang="ko-KR" dirty="0"/>
              <a:t>CPU</a:t>
            </a:r>
            <a:r>
              <a:rPr lang="ko-KR" altLang="en-US" dirty="0"/>
              <a:t>의 인터럽트</a:t>
            </a:r>
            <a:r>
              <a:rPr lang="en-US" altLang="ko-KR" dirty="0"/>
              <a:t>	      </a:t>
            </a:r>
            <a:r>
              <a:rPr lang="ko-KR" altLang="en-US" dirty="0"/>
              <a:t>없이 프레임 및 신호 전달이 가능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852995" y="3459769"/>
            <a:ext cx="750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USB-CAN : </a:t>
            </a:r>
            <a:r>
              <a:rPr lang="ko-KR" altLang="en-US" dirty="0"/>
              <a:t>고속 </a:t>
            </a:r>
            <a:r>
              <a:rPr lang="en-US" altLang="ko-KR" dirty="0"/>
              <a:t>/ </a:t>
            </a:r>
            <a:r>
              <a:rPr lang="ko-KR" altLang="en-US" dirty="0"/>
              <a:t>저속 두가지 모드에 대하여 </a:t>
            </a:r>
            <a:r>
              <a:rPr lang="en-US" altLang="ko-KR" dirty="0"/>
              <a:t>1ch</a:t>
            </a:r>
            <a:r>
              <a:rPr lang="ko-KR" altLang="en-US" dirty="0"/>
              <a:t>과 </a:t>
            </a:r>
            <a:r>
              <a:rPr lang="en-US" altLang="ko-KR" dirty="0"/>
              <a:t>2ch</a:t>
            </a:r>
            <a:r>
              <a:rPr lang="ko-KR" altLang="en-US" dirty="0"/>
              <a:t>용 </a:t>
            </a:r>
            <a:r>
              <a:rPr lang="en-US" altLang="ko-KR" dirty="0"/>
              <a:t>CAN</a:t>
            </a:r>
            <a:r>
              <a:rPr lang="ko-KR" altLang="en-US" dirty="0"/>
              <a:t>통신</a:t>
            </a:r>
            <a:endParaRPr lang="en-US" altLang="ko-KR" dirty="0"/>
          </a:p>
          <a:p>
            <a:pPr lvl="2"/>
            <a:r>
              <a:rPr lang="en-US" altLang="ko-KR" dirty="0"/>
              <a:t>       USB</a:t>
            </a:r>
            <a:r>
              <a:rPr lang="ko-KR" altLang="en-US" dirty="0"/>
              <a:t>를 이용하여 </a:t>
            </a:r>
            <a:r>
              <a:rPr lang="en-US" altLang="ko-KR" dirty="0"/>
              <a:t>PC</a:t>
            </a:r>
            <a:r>
              <a:rPr lang="ko-KR" altLang="en-US" dirty="0"/>
              <a:t>에 간편한 데이터 통신 지원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629" y="3179036"/>
            <a:ext cx="1905000" cy="1390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265" y="1882202"/>
            <a:ext cx="1905000" cy="13906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50752" y="4487521"/>
            <a:ext cx="7735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CAN in platform : </a:t>
            </a:r>
            <a:r>
              <a:rPr lang="en-US" altLang="ko-KR" dirty="0" err="1"/>
              <a:t>cRIO</a:t>
            </a:r>
            <a:r>
              <a:rPr lang="ko-KR" altLang="en-US" dirty="0"/>
              <a:t>와 </a:t>
            </a:r>
            <a:r>
              <a:rPr lang="en-US" altLang="ko-KR" dirty="0" err="1"/>
              <a:t>cDAQ</a:t>
            </a:r>
            <a:r>
              <a:rPr lang="en-US" altLang="ko-KR" dirty="0"/>
              <a:t> </a:t>
            </a:r>
            <a:r>
              <a:rPr lang="ko-KR" altLang="en-US" dirty="0"/>
              <a:t>시스템에서 </a:t>
            </a:r>
            <a:r>
              <a:rPr lang="en-US" altLang="ko-KR" dirty="0"/>
              <a:t>CAN</a:t>
            </a:r>
            <a:r>
              <a:rPr lang="ko-KR" altLang="en-US" dirty="0"/>
              <a:t>을 연결하여 통신하</a:t>
            </a:r>
            <a:r>
              <a:rPr lang="en-US" altLang="ko-KR" dirty="0"/>
              <a:t>		    </a:t>
            </a:r>
            <a:r>
              <a:rPr lang="ko-KR" altLang="en-US" dirty="0"/>
              <a:t>도록 지원 가능한 </a:t>
            </a:r>
            <a:r>
              <a:rPr lang="ko-KR" altLang="en-US" dirty="0" err="1"/>
              <a:t>모델로써</a:t>
            </a:r>
            <a:r>
              <a:rPr lang="en-US" altLang="ko-KR" dirty="0"/>
              <a:t> HILS</a:t>
            </a:r>
            <a:r>
              <a:rPr lang="ko-KR" altLang="en-US" dirty="0"/>
              <a:t>와 같이 종합적인 </a:t>
            </a:r>
            <a:endParaRPr lang="en-US" altLang="ko-KR" dirty="0"/>
          </a:p>
          <a:p>
            <a:r>
              <a:rPr lang="en-US" altLang="ko-KR" dirty="0"/>
              <a:t>		    </a:t>
            </a:r>
            <a:r>
              <a:rPr lang="ko-KR" altLang="en-US" dirty="0"/>
              <a:t>시스템 구현하는 어플리케이션에 적합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265" y="4244765"/>
            <a:ext cx="2003612" cy="145762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2E584-62A6-455A-9AFB-C5570D510444}"/>
              </a:ext>
            </a:extLst>
          </p:cNvPr>
          <p:cNvSpPr txBox="1"/>
          <p:nvPr/>
        </p:nvSpPr>
        <p:spPr>
          <a:xfrm>
            <a:off x="399026" y="5729889"/>
            <a:ext cx="1115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 (Table </a:t>
            </a:r>
            <a:r>
              <a:rPr lang="ko-KR" altLang="en-US" dirty="0">
                <a:highlight>
                  <a:srgbClr val="FFFF00"/>
                </a:highlight>
              </a:rPr>
              <a:t>폴더 </a:t>
            </a:r>
            <a:r>
              <a:rPr lang="en-US" altLang="ko-KR" dirty="0">
                <a:highlight>
                  <a:srgbClr val="FFFF00"/>
                </a:highlight>
              </a:rPr>
              <a:t>-&gt; NI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en-US" altLang="ko-KR" dirty="0">
                <a:highlight>
                  <a:srgbClr val="FFFF00"/>
                </a:highlight>
              </a:rPr>
              <a:t>HW Spec table -&gt; CAN_LIN Interface </a:t>
            </a:r>
            <a:r>
              <a:rPr lang="ko-KR" altLang="en-US" dirty="0">
                <a:highlight>
                  <a:srgbClr val="FFFF00"/>
                </a:highlight>
              </a:rPr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1324834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Power Supply - </a:t>
            </a:r>
            <a:r>
              <a:rPr lang="ko-KR" altLang="en-US" dirty="0"/>
              <a:t>전자로드</a:t>
            </a:r>
          </a:p>
        </p:txBody>
      </p:sp>
      <p:pic>
        <p:nvPicPr>
          <p:cNvPr id="1030" name="Picture 6" descr="http://www.ni.com/images/coreblock/col2/LV2012_Hero_Instant_Meas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0" y="4172540"/>
            <a:ext cx="1674584" cy="125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7341" y="3706778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신속한 현장 지원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689280" y="3709321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제품 라인업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359517" y="3706778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컨트롤 프로그램 제공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967942" y="3693130"/>
            <a:ext cx="2254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Customizing solution</a:t>
            </a:r>
            <a:endParaRPr lang="ko-KR" altLang="en-US" sz="1600" b="1" dirty="0"/>
          </a:p>
        </p:txBody>
      </p:sp>
      <p:sp>
        <p:nvSpPr>
          <p:cNvPr id="6" name="직사각형 5"/>
          <p:cNvSpPr/>
          <p:nvPr/>
        </p:nvSpPr>
        <p:spPr>
          <a:xfrm>
            <a:off x="863065" y="5722573"/>
            <a:ext cx="2370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hmcL"/>
              </a:rPr>
              <a:t>사용상 문제 발생시 신속한 현장 대응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619179" y="5722574"/>
            <a:ext cx="2287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Over spec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으로 인한 </a:t>
            </a:r>
            <a:r>
              <a:rPr lang="ko-KR" altLang="en-US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과비용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 지양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283876" y="5762246"/>
            <a:ext cx="247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초보자도 쉽게 사용할 수 있는 편리하고 빠른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시각화와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개발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9138235" y="5722573"/>
            <a:ext cx="21058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엔지니어 요구사항에 맞춤형 제품 개발 및 공급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760249" y="1090115"/>
            <a:ext cx="112470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ODA </a:t>
            </a:r>
            <a:r>
              <a:rPr lang="ko-KR" altLang="en-US" dirty="0"/>
              <a:t>전자로드</a:t>
            </a:r>
            <a:r>
              <a:rPr lang="en-US" altLang="ko-KR" dirty="0"/>
              <a:t>( Electronic Load )</a:t>
            </a:r>
            <a:r>
              <a:rPr lang="ko-KR" altLang="en-US" dirty="0"/>
              <a:t>는 고성능</a:t>
            </a:r>
            <a:r>
              <a:rPr lang="en-US" altLang="ko-KR" dirty="0"/>
              <a:t>, </a:t>
            </a:r>
            <a:r>
              <a:rPr lang="ko-KR" altLang="en-US" dirty="0"/>
              <a:t>고효율의 </a:t>
            </a:r>
            <a:r>
              <a:rPr lang="ko-KR" altLang="en-US" dirty="0" err="1"/>
              <a:t>프로그래머블</a:t>
            </a:r>
            <a:r>
              <a:rPr lang="ko-KR" altLang="en-US" dirty="0"/>
              <a:t> 전자로드로써 </a:t>
            </a:r>
            <a:r>
              <a:rPr lang="en-US" altLang="ko-KR" dirty="0"/>
              <a:t>SCPI ( Standard Commands for Programmable Instruments ) </a:t>
            </a:r>
            <a:r>
              <a:rPr lang="ko-KR" altLang="en-US" dirty="0"/>
              <a:t>프로토콜에 준하는 </a:t>
            </a:r>
            <a:r>
              <a:rPr lang="en-US" altLang="ko-KR" dirty="0"/>
              <a:t>RS-232C, RS-485, USB</a:t>
            </a:r>
            <a:r>
              <a:rPr lang="ko-KR" altLang="en-US" dirty="0"/>
              <a:t>통신이 가능하며</a:t>
            </a:r>
            <a:r>
              <a:rPr lang="en-US" altLang="ko-KR" dirty="0"/>
              <a:t>, </a:t>
            </a:r>
            <a:r>
              <a:rPr lang="ko-KR" altLang="en-US" dirty="0"/>
              <a:t>사용용도에 따라 보급형과 고급형으로 분류하고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포엔스는</a:t>
            </a:r>
            <a:r>
              <a:rPr lang="ko-KR" altLang="en-US" dirty="0"/>
              <a:t> </a:t>
            </a:r>
            <a:r>
              <a:rPr lang="en-US" altLang="ko-KR" dirty="0"/>
              <a:t>ODA</a:t>
            </a:r>
            <a:r>
              <a:rPr lang="ko-KR" altLang="en-US" dirty="0"/>
              <a:t>와의 협력관계를 통해 국내 파워 </a:t>
            </a:r>
            <a:r>
              <a:rPr lang="ko-KR" altLang="en-US" dirty="0" err="1"/>
              <a:t>써플라이</a:t>
            </a:r>
            <a:r>
              <a:rPr lang="ko-KR" altLang="en-US" dirty="0"/>
              <a:t> 시장의 독보적 성장을 보인 </a:t>
            </a:r>
            <a:r>
              <a:rPr lang="en-US" altLang="ko-KR" dirty="0"/>
              <a:t>ODA Power Supply </a:t>
            </a:r>
            <a:r>
              <a:rPr lang="ko-KR" altLang="en-US" dirty="0"/>
              <a:t>및 전자로드에 대한 다음과 같은 고객 </a:t>
            </a:r>
            <a:r>
              <a:rPr lang="en-US" altLang="ko-KR" dirty="0"/>
              <a:t>benefit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536" y="4172540"/>
            <a:ext cx="1812223" cy="1274911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745850" y="4085443"/>
            <a:ext cx="2282107" cy="1552001"/>
            <a:chOff x="8745850" y="3241382"/>
            <a:chExt cx="2282107" cy="15520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5850" y="3241382"/>
              <a:ext cx="1600200" cy="1552001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09641" y="3249704"/>
              <a:ext cx="1018316" cy="13889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A6A696C-3894-41C0-9683-2280D55C048B}"/>
              </a:ext>
            </a:extLst>
          </p:cNvPr>
          <p:cNvSpPr txBox="1"/>
          <p:nvPr/>
        </p:nvSpPr>
        <p:spPr>
          <a:xfrm>
            <a:off x="12192000" y="923278"/>
            <a:ext cx="110472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ODA Programmable Power Supply</a:t>
            </a:r>
            <a:r>
              <a:rPr lang="ko-KR" altLang="en-US" dirty="0"/>
              <a:t>는 전통적인 </a:t>
            </a:r>
            <a:r>
              <a:rPr lang="en-US" altLang="ko-KR" dirty="0"/>
              <a:t>Linear</a:t>
            </a:r>
            <a:r>
              <a:rPr lang="ko-KR" altLang="en-US" dirty="0"/>
              <a:t>방식의 </a:t>
            </a:r>
            <a:r>
              <a:rPr lang="en-US" altLang="ko-KR" dirty="0"/>
              <a:t>Power Supply</a:t>
            </a:r>
            <a:r>
              <a:rPr lang="ko-KR" altLang="en-US" dirty="0"/>
              <a:t>에 이어 </a:t>
            </a:r>
            <a:endParaRPr lang="en-US" altLang="ko-KR" dirty="0"/>
          </a:p>
          <a:p>
            <a:r>
              <a:rPr lang="en-US" altLang="ko-KR" dirty="0"/>
              <a:t>SMPS(Switching Mode Power Supply) </a:t>
            </a:r>
            <a:r>
              <a:rPr lang="ko-KR" altLang="en-US" dirty="0"/>
              <a:t>또한 성능적 신뢰를 기반으로 엔지니어들의 호평을 받고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포엔스는</a:t>
            </a:r>
            <a:r>
              <a:rPr lang="ko-KR" altLang="en-US" dirty="0"/>
              <a:t> </a:t>
            </a:r>
            <a:r>
              <a:rPr lang="en-US" altLang="ko-KR" dirty="0"/>
              <a:t>ODA</a:t>
            </a:r>
            <a:r>
              <a:rPr lang="ko-KR" altLang="en-US" dirty="0"/>
              <a:t>와의 협력관계를 통해 국내 파워 </a:t>
            </a:r>
            <a:r>
              <a:rPr lang="ko-KR" altLang="en-US" dirty="0" err="1"/>
              <a:t>써플라이</a:t>
            </a:r>
            <a:r>
              <a:rPr lang="ko-KR" altLang="en-US" dirty="0"/>
              <a:t> 시장의 독보적 성장을 보인 </a:t>
            </a:r>
            <a:r>
              <a:rPr lang="en-US" altLang="ko-KR" dirty="0"/>
              <a:t>ODA Power Supply</a:t>
            </a:r>
          </a:p>
          <a:p>
            <a:r>
              <a:rPr lang="ko-KR" altLang="en-US" dirty="0"/>
              <a:t>에 대한 다음과 같은 고객 </a:t>
            </a:r>
            <a:r>
              <a:rPr lang="en-US" altLang="ko-KR" dirty="0"/>
              <a:t>benefit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 descr="http://www.odacore.com/wp-content/uploads/2017/09/lf1-830.jpg">
            <a:extLst>
              <a:ext uri="{FF2B5EF4-FFF2-40B4-BE49-F238E27FC236}">
                <a16:creationId xmlns:a16="http://schemas.microsoft.com/office/drawing/2014/main" id="{09646912-677A-46F1-B53D-9310B9D19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588" y="4809995"/>
            <a:ext cx="1574144" cy="74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odacore.com/wp-content/uploads/2017/09/lf3-800x380.jpg">
            <a:extLst>
              <a:ext uri="{FF2B5EF4-FFF2-40B4-BE49-F238E27FC236}">
                <a16:creationId xmlns:a16="http://schemas.microsoft.com/office/drawing/2014/main" id="{86FE435D-9A84-4659-B1D3-84E515DCC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36"/>
          <a:stretch/>
        </p:blipFill>
        <p:spPr bwMode="auto">
          <a:xfrm>
            <a:off x="3695769" y="4099324"/>
            <a:ext cx="1943300" cy="7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oda.mir9.co.kr/wp-content/uploads/2017/02/lpn1.jpg">
            <a:extLst>
              <a:ext uri="{FF2B5EF4-FFF2-40B4-BE49-F238E27FC236}">
                <a16:creationId xmlns:a16="http://schemas.microsoft.com/office/drawing/2014/main" id="{8241528F-C005-4475-A8F7-0C7FC7492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945" y="4836661"/>
            <a:ext cx="976496" cy="61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203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Power Supply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0250" y="1090115"/>
            <a:ext cx="11043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ODA Programmable Power Supply</a:t>
            </a:r>
            <a:r>
              <a:rPr lang="ko-KR" altLang="en-US" dirty="0"/>
              <a:t>는 전통적인 </a:t>
            </a:r>
            <a:r>
              <a:rPr lang="en-US" altLang="ko-KR" dirty="0"/>
              <a:t>Linear</a:t>
            </a:r>
            <a:r>
              <a:rPr lang="ko-KR" altLang="en-US" dirty="0"/>
              <a:t>방식의 </a:t>
            </a:r>
            <a:r>
              <a:rPr lang="en-US" altLang="ko-KR" dirty="0"/>
              <a:t>Power Supply</a:t>
            </a:r>
            <a:r>
              <a:rPr lang="ko-KR" altLang="en-US" dirty="0"/>
              <a:t>에 이어 </a:t>
            </a:r>
            <a:endParaRPr lang="en-US" altLang="ko-KR" dirty="0"/>
          </a:p>
          <a:p>
            <a:r>
              <a:rPr lang="en-US" altLang="ko-KR" dirty="0"/>
              <a:t>SMPS(Switching Mode Power Supply) </a:t>
            </a:r>
            <a:r>
              <a:rPr lang="ko-KR" altLang="en-US" dirty="0"/>
              <a:t>또한 성능적 신뢰를 기반으로 엔지니어들의 호평을 받고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전자로드</a:t>
            </a:r>
            <a:r>
              <a:rPr lang="en-US" altLang="ko-KR" dirty="0"/>
              <a:t>( Electronic Load )</a:t>
            </a:r>
            <a:r>
              <a:rPr lang="ko-KR" altLang="en-US" dirty="0"/>
              <a:t>는 고성능</a:t>
            </a:r>
            <a:r>
              <a:rPr lang="en-US" altLang="ko-KR" dirty="0"/>
              <a:t>, </a:t>
            </a:r>
            <a:r>
              <a:rPr lang="ko-KR" altLang="en-US" dirty="0"/>
              <a:t>고효율의 </a:t>
            </a:r>
            <a:r>
              <a:rPr lang="ko-KR" altLang="en-US" dirty="0" err="1"/>
              <a:t>프로그래머블</a:t>
            </a:r>
            <a:r>
              <a:rPr lang="ko-KR" altLang="en-US" dirty="0"/>
              <a:t> 전자로드로써 </a:t>
            </a:r>
            <a:r>
              <a:rPr lang="en-US" altLang="ko-KR" dirty="0"/>
              <a:t>SCPI ( Standard Commands for Programmable Instruments ) </a:t>
            </a:r>
            <a:r>
              <a:rPr lang="ko-KR" altLang="en-US" dirty="0"/>
              <a:t>프로토콜에 준하는 </a:t>
            </a:r>
            <a:r>
              <a:rPr lang="en-US" altLang="ko-KR" dirty="0"/>
              <a:t>RS-232C, RS-485, USB</a:t>
            </a:r>
            <a:r>
              <a:rPr lang="ko-KR" altLang="en-US" dirty="0"/>
              <a:t>통신이 가능하며</a:t>
            </a:r>
            <a:r>
              <a:rPr lang="en-US" altLang="ko-KR" dirty="0"/>
              <a:t>, </a:t>
            </a:r>
            <a:r>
              <a:rPr lang="ko-KR" altLang="en-US" dirty="0"/>
              <a:t>사용용도에 따라 보급형과 고급형으로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포엔스는</a:t>
            </a:r>
            <a:r>
              <a:rPr lang="ko-KR" altLang="en-US" dirty="0"/>
              <a:t> </a:t>
            </a:r>
            <a:r>
              <a:rPr lang="en-US" altLang="ko-KR" dirty="0"/>
              <a:t>ODA</a:t>
            </a:r>
            <a:r>
              <a:rPr lang="ko-KR" altLang="en-US" dirty="0"/>
              <a:t>와의 협력관계를 통해 국내 파워 </a:t>
            </a:r>
            <a:r>
              <a:rPr lang="ko-KR" altLang="en-US" dirty="0" err="1"/>
              <a:t>써플라이</a:t>
            </a:r>
            <a:r>
              <a:rPr lang="ko-KR" altLang="en-US" dirty="0"/>
              <a:t> 시장의 독보적 성장을 보인 </a:t>
            </a:r>
            <a:r>
              <a:rPr lang="en-US" altLang="ko-KR" dirty="0"/>
              <a:t>ODA Power Supply</a:t>
            </a:r>
          </a:p>
          <a:p>
            <a:r>
              <a:rPr lang="ko-KR" altLang="en-US" dirty="0"/>
              <a:t>에 대한 다음과 같은 고객 </a:t>
            </a:r>
            <a:r>
              <a:rPr lang="en-US" altLang="ko-KR" dirty="0"/>
              <a:t>benefit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44F580-DD84-4B16-B936-5E59DD524667}"/>
              </a:ext>
            </a:extLst>
          </p:cNvPr>
          <p:cNvSpPr txBox="1"/>
          <p:nvPr/>
        </p:nvSpPr>
        <p:spPr>
          <a:xfrm>
            <a:off x="12835739" y="1639981"/>
            <a:ext cx="11247024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ODA </a:t>
            </a:r>
            <a:r>
              <a:rPr lang="ko-KR" altLang="en-US" dirty="0"/>
              <a:t>전자로드</a:t>
            </a:r>
            <a:r>
              <a:rPr lang="en-US" altLang="ko-KR" dirty="0"/>
              <a:t>( Electronic Load )</a:t>
            </a:r>
            <a:r>
              <a:rPr lang="ko-KR" altLang="en-US" dirty="0"/>
              <a:t>는 고성능</a:t>
            </a:r>
            <a:r>
              <a:rPr lang="en-US" altLang="ko-KR" dirty="0"/>
              <a:t>, </a:t>
            </a:r>
            <a:r>
              <a:rPr lang="ko-KR" altLang="en-US" dirty="0"/>
              <a:t>고효율의 </a:t>
            </a:r>
            <a:r>
              <a:rPr lang="ko-KR" altLang="en-US" dirty="0" err="1"/>
              <a:t>프로그래머블</a:t>
            </a:r>
            <a:r>
              <a:rPr lang="ko-KR" altLang="en-US" dirty="0"/>
              <a:t> 전자로드로써 </a:t>
            </a:r>
            <a:r>
              <a:rPr lang="en-US" altLang="ko-KR" dirty="0"/>
              <a:t>SCPI ( Standard Commands for Programmable Instruments ) </a:t>
            </a:r>
            <a:r>
              <a:rPr lang="ko-KR" altLang="en-US" dirty="0"/>
              <a:t>프로토콜에 준하는 </a:t>
            </a:r>
            <a:r>
              <a:rPr lang="en-US" altLang="ko-KR" dirty="0"/>
              <a:t>RS-232C, RS-485, USB</a:t>
            </a:r>
            <a:r>
              <a:rPr lang="ko-KR" altLang="en-US" dirty="0"/>
              <a:t>통신이 가능하며</a:t>
            </a:r>
            <a:r>
              <a:rPr lang="en-US" altLang="ko-KR" dirty="0"/>
              <a:t>, </a:t>
            </a:r>
            <a:r>
              <a:rPr lang="ko-KR" altLang="en-US" dirty="0"/>
              <a:t>사용용도에 따라 보급형과 고급형으로 분류하고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포엔스는</a:t>
            </a:r>
            <a:r>
              <a:rPr lang="ko-KR" altLang="en-US" dirty="0"/>
              <a:t> </a:t>
            </a:r>
            <a:r>
              <a:rPr lang="en-US" altLang="ko-KR" dirty="0"/>
              <a:t>ODA</a:t>
            </a:r>
            <a:r>
              <a:rPr lang="ko-KR" altLang="en-US" dirty="0"/>
              <a:t>와의 협력관계를 통해 국내 파워 </a:t>
            </a:r>
            <a:r>
              <a:rPr lang="ko-KR" altLang="en-US" dirty="0" err="1"/>
              <a:t>써플라이</a:t>
            </a:r>
            <a:r>
              <a:rPr lang="ko-KR" altLang="en-US" dirty="0"/>
              <a:t> 시장의 독보적 성장을 보인 </a:t>
            </a:r>
            <a:r>
              <a:rPr lang="en-US" altLang="ko-KR" dirty="0"/>
              <a:t>ODA Power Supply </a:t>
            </a:r>
            <a:r>
              <a:rPr lang="ko-KR" altLang="en-US" dirty="0"/>
              <a:t>및 전자로드에 대한 다음과 같은 고객 </a:t>
            </a:r>
            <a:r>
              <a:rPr lang="en-US" altLang="ko-KR" dirty="0"/>
              <a:t>benefit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786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ni.com/images/coreblock/col2/LV2012_Hero_Instant_Meas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0" y="1962369"/>
            <a:ext cx="1674584" cy="125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7341" y="1496607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신속한 현장 지원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520582" y="1499150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제품 라인업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359517" y="1496607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컨트롤 프로그램 제공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967942" y="1500478"/>
            <a:ext cx="2254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Customizing solution</a:t>
            </a:r>
            <a:endParaRPr lang="ko-KR" altLang="en-US" sz="1600" b="1" dirty="0"/>
          </a:p>
        </p:txBody>
      </p:sp>
      <p:sp>
        <p:nvSpPr>
          <p:cNvPr id="6" name="직사각형 5"/>
          <p:cNvSpPr/>
          <p:nvPr/>
        </p:nvSpPr>
        <p:spPr>
          <a:xfrm>
            <a:off x="863065" y="3339241"/>
            <a:ext cx="2370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hmcL"/>
              </a:rPr>
              <a:t>사용상 문제 발생시 신속한 현장 대응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619179" y="3339242"/>
            <a:ext cx="2287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Over spec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으로 인한 </a:t>
            </a:r>
            <a:r>
              <a:rPr lang="ko-KR" altLang="en-US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과비용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 지양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283876" y="3378914"/>
            <a:ext cx="247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초보자도 쉽게 사용할 수 있는 편리하고 빠른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시각화와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개발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9138235" y="3339241"/>
            <a:ext cx="21058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엔지니어 요구사항에 맞춤형 제품 개발 및 공급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sz="16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795103" y="1912520"/>
            <a:ext cx="1799962" cy="1392870"/>
            <a:chOff x="1082606" y="3314140"/>
            <a:chExt cx="3853913" cy="1656431"/>
          </a:xfrm>
          <a:gradFill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grpSpPr>
        <p:pic>
          <p:nvPicPr>
            <p:cNvPr id="19" name="Picture 4" descr="http://www.odacore.com/kor/images/pro_1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9704" y="3314140"/>
              <a:ext cx="1390650" cy="754322"/>
            </a:xfrm>
            <a:prstGeom prst="rect">
              <a:avLst/>
            </a:prstGeom>
            <a:grpFill/>
            <a:extLst/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3143" y="3314140"/>
              <a:ext cx="1044420" cy="878541"/>
            </a:xfrm>
            <a:prstGeom prst="rect">
              <a:avLst/>
            </a:prstGeom>
            <a:grpFill/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4016" y="4068462"/>
              <a:ext cx="652503" cy="862988"/>
            </a:xfrm>
            <a:prstGeom prst="rect">
              <a:avLst/>
            </a:prstGeom>
            <a:grpFill/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606" y="4041849"/>
              <a:ext cx="1027173" cy="847725"/>
            </a:xfrm>
            <a:prstGeom prst="rect">
              <a:avLst/>
            </a:prstGeom>
            <a:grpFill/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86360" y="4192681"/>
              <a:ext cx="2097656" cy="777890"/>
            </a:xfrm>
            <a:prstGeom prst="rect">
              <a:avLst/>
            </a:prstGeom>
            <a:grpFill/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0492" y="3353018"/>
              <a:ext cx="1067040" cy="676565"/>
            </a:xfrm>
            <a:prstGeom prst="rect">
              <a:avLst/>
            </a:prstGeom>
            <a:grpFill/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536" y="1962369"/>
            <a:ext cx="1812223" cy="1274911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745850" y="1875272"/>
            <a:ext cx="2282107" cy="1552001"/>
            <a:chOff x="8745850" y="3241382"/>
            <a:chExt cx="2282107" cy="15520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45850" y="3241382"/>
              <a:ext cx="1600200" cy="1552001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09641" y="3249704"/>
              <a:ext cx="1018316" cy="1388900"/>
            </a:xfrm>
            <a:prstGeom prst="rect">
              <a:avLst/>
            </a:prstGeom>
          </p:spPr>
        </p:pic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7F6723D-52BE-44CF-955B-457FE372ADE2}"/>
              </a:ext>
            </a:extLst>
          </p:cNvPr>
          <p:cNvSpPr/>
          <p:nvPr/>
        </p:nvSpPr>
        <p:spPr>
          <a:xfrm>
            <a:off x="1172498" y="4699979"/>
            <a:ext cx="2274907" cy="934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SMPS </a:t>
            </a:r>
            <a:r>
              <a:rPr lang="ko-KR" altLang="en-US" dirty="0"/>
              <a:t>페이지 </a:t>
            </a:r>
            <a:endParaRPr lang="en-US" altLang="ko-KR" dirty="0"/>
          </a:p>
          <a:p>
            <a:pPr algn="ctr"/>
            <a:r>
              <a:rPr lang="ko-KR" altLang="en-US" dirty="0"/>
              <a:t>이동 버튼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A1B0C2C-CCBD-4DA3-92FE-36FFC673BD99}"/>
              </a:ext>
            </a:extLst>
          </p:cNvPr>
          <p:cNvSpPr/>
          <p:nvPr/>
        </p:nvSpPr>
        <p:spPr>
          <a:xfrm>
            <a:off x="3830580" y="4699979"/>
            <a:ext cx="2274907" cy="934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Linear </a:t>
            </a:r>
            <a:r>
              <a:rPr lang="ko-KR" altLang="en-US" dirty="0"/>
              <a:t>페이지 </a:t>
            </a:r>
            <a:endParaRPr lang="en-US" altLang="ko-KR" dirty="0"/>
          </a:p>
          <a:p>
            <a:pPr algn="ctr"/>
            <a:r>
              <a:rPr lang="ko-KR" altLang="en-US" dirty="0"/>
              <a:t>이동 버튼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29DAEC5-10F0-41DA-A1B6-CA69B907C4ED}"/>
              </a:ext>
            </a:extLst>
          </p:cNvPr>
          <p:cNvSpPr/>
          <p:nvPr/>
        </p:nvSpPr>
        <p:spPr>
          <a:xfrm>
            <a:off x="6390232" y="4699979"/>
            <a:ext cx="2274907" cy="934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전자로드</a:t>
            </a:r>
            <a:r>
              <a:rPr lang="en-US" altLang="ko-KR" dirty="0"/>
              <a:t> </a:t>
            </a:r>
            <a:r>
              <a:rPr lang="ko-KR" altLang="en-US" dirty="0"/>
              <a:t>페이지 </a:t>
            </a:r>
            <a:endParaRPr lang="en-US" altLang="ko-KR" dirty="0"/>
          </a:p>
          <a:p>
            <a:pPr algn="ctr"/>
            <a:r>
              <a:rPr lang="ko-KR" altLang="en-US" dirty="0"/>
              <a:t>이동 버튼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125E65B-6C0F-46EA-9A3B-66ABA94B6682}"/>
              </a:ext>
            </a:extLst>
          </p:cNvPr>
          <p:cNvSpPr/>
          <p:nvPr/>
        </p:nvSpPr>
        <p:spPr>
          <a:xfrm>
            <a:off x="8909666" y="4699979"/>
            <a:ext cx="2274907" cy="934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pcub</a:t>
            </a:r>
            <a:r>
              <a:rPr lang="en-US" altLang="ko-KR" dirty="0"/>
              <a:t> </a:t>
            </a:r>
            <a:r>
              <a:rPr lang="ko-KR" altLang="en-US" dirty="0"/>
              <a:t>페이지 </a:t>
            </a:r>
            <a:endParaRPr lang="en-US" altLang="ko-KR" dirty="0"/>
          </a:p>
          <a:p>
            <a:pPr algn="ctr"/>
            <a:r>
              <a:rPr lang="ko-KR" altLang="en-US" dirty="0"/>
              <a:t>이동 버튼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B0DA0D-FF92-459B-83CF-65783879E1E0}"/>
              </a:ext>
            </a:extLst>
          </p:cNvPr>
          <p:cNvSpPr/>
          <p:nvPr/>
        </p:nvSpPr>
        <p:spPr>
          <a:xfrm>
            <a:off x="812265" y="4338517"/>
            <a:ext cx="10725339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4205A30-5D80-42BF-A23A-BBDA1D4CF3F9}"/>
              </a:ext>
            </a:extLst>
          </p:cNvPr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44F580-DD84-4B16-B936-5E59DD524667}"/>
              </a:ext>
            </a:extLst>
          </p:cNvPr>
          <p:cNvSpPr txBox="1"/>
          <p:nvPr/>
        </p:nvSpPr>
        <p:spPr>
          <a:xfrm>
            <a:off x="12835739" y="1639981"/>
            <a:ext cx="11247024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ODA </a:t>
            </a:r>
            <a:r>
              <a:rPr lang="ko-KR" altLang="en-US" dirty="0"/>
              <a:t>전자로드</a:t>
            </a:r>
            <a:r>
              <a:rPr lang="en-US" altLang="ko-KR" dirty="0"/>
              <a:t>( Electronic Load )</a:t>
            </a:r>
            <a:r>
              <a:rPr lang="ko-KR" altLang="en-US" dirty="0"/>
              <a:t>는 고성능</a:t>
            </a:r>
            <a:r>
              <a:rPr lang="en-US" altLang="ko-KR" dirty="0"/>
              <a:t>, </a:t>
            </a:r>
            <a:r>
              <a:rPr lang="ko-KR" altLang="en-US" dirty="0"/>
              <a:t>고효율의 </a:t>
            </a:r>
            <a:r>
              <a:rPr lang="ko-KR" altLang="en-US" dirty="0" err="1"/>
              <a:t>프로그래머블</a:t>
            </a:r>
            <a:r>
              <a:rPr lang="ko-KR" altLang="en-US" dirty="0"/>
              <a:t> 전자로드로써 </a:t>
            </a:r>
            <a:r>
              <a:rPr lang="en-US" altLang="ko-KR" dirty="0"/>
              <a:t>SCPI ( Standard Commands for Programmable Instruments ) </a:t>
            </a:r>
            <a:r>
              <a:rPr lang="ko-KR" altLang="en-US" dirty="0"/>
              <a:t>프로토콜에 준하는 </a:t>
            </a:r>
            <a:r>
              <a:rPr lang="en-US" altLang="ko-KR" dirty="0"/>
              <a:t>RS-232C, RS-485, USB</a:t>
            </a:r>
            <a:r>
              <a:rPr lang="ko-KR" altLang="en-US" dirty="0"/>
              <a:t>통신이 가능하며</a:t>
            </a:r>
            <a:r>
              <a:rPr lang="en-US" altLang="ko-KR" dirty="0"/>
              <a:t>, </a:t>
            </a:r>
            <a:r>
              <a:rPr lang="ko-KR" altLang="en-US" dirty="0"/>
              <a:t>사용용도에 따라 보급형과 고급형으로 분류하고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포엔스는</a:t>
            </a:r>
            <a:r>
              <a:rPr lang="ko-KR" altLang="en-US" dirty="0"/>
              <a:t> </a:t>
            </a:r>
            <a:r>
              <a:rPr lang="en-US" altLang="ko-KR" dirty="0"/>
              <a:t>ODA</a:t>
            </a:r>
            <a:r>
              <a:rPr lang="ko-KR" altLang="en-US" dirty="0"/>
              <a:t>와의 협력관계를 통해 국내 파워 </a:t>
            </a:r>
            <a:r>
              <a:rPr lang="ko-KR" altLang="en-US" dirty="0" err="1"/>
              <a:t>써플라이</a:t>
            </a:r>
            <a:r>
              <a:rPr lang="ko-KR" altLang="en-US" dirty="0"/>
              <a:t> 시장의 독보적 성장을 보인 </a:t>
            </a:r>
            <a:r>
              <a:rPr lang="en-US" altLang="ko-KR" dirty="0"/>
              <a:t>ODA Power Supply </a:t>
            </a:r>
            <a:r>
              <a:rPr lang="ko-KR" altLang="en-US" dirty="0"/>
              <a:t>및 전자로드에 대한 다음과 같은 고객 </a:t>
            </a:r>
            <a:r>
              <a:rPr lang="en-US" altLang="ko-KR" dirty="0"/>
              <a:t>benefit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013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94" y="1553592"/>
            <a:ext cx="5061061" cy="25161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44050" y="1727526"/>
            <a:ext cx="308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SMPS</a:t>
            </a:r>
            <a:r>
              <a:rPr lang="en-US" altLang="ko-KR" dirty="0"/>
              <a:t>  EX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산업용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286961" y="2451742"/>
            <a:ext cx="566238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다양한 </a:t>
            </a:r>
            <a:r>
              <a:rPr lang="en-US" altLang="ko-KR" sz="1600" dirty="0">
                <a:latin typeface="+mj-ea"/>
                <a:ea typeface="+mj-ea"/>
              </a:rPr>
              <a:t>rage : 20V * 10A ~  </a:t>
            </a:r>
            <a:r>
              <a:rPr lang="ko-KR" altLang="en-US" sz="1600" dirty="0">
                <a:latin typeface="+mj-ea"/>
                <a:ea typeface="+mj-ea"/>
              </a:rPr>
              <a:t>최대 </a:t>
            </a:r>
            <a:r>
              <a:rPr lang="en-US" altLang="ko-KR" sz="1600" dirty="0">
                <a:latin typeface="+mj-ea"/>
                <a:ea typeface="+mj-ea"/>
              </a:rPr>
              <a:t>600V </a:t>
            </a:r>
            <a:r>
              <a:rPr lang="ko-KR" altLang="en-US" sz="1600" dirty="0">
                <a:latin typeface="+mj-ea"/>
                <a:ea typeface="+mj-ea"/>
              </a:rPr>
              <a:t>혹은 최대 </a:t>
            </a:r>
            <a:r>
              <a:rPr lang="en-US" altLang="ko-KR" sz="1600" dirty="0">
                <a:latin typeface="+mj-ea"/>
                <a:ea typeface="+mj-ea"/>
              </a:rPr>
              <a:t>120A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Resolution : 4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RS-232C, RS485, USB </a:t>
            </a:r>
            <a:r>
              <a:rPr lang="ko-KR" altLang="en-US" sz="1600" dirty="0">
                <a:latin typeface="+mj-ea"/>
                <a:ea typeface="+mj-ea"/>
              </a:rPr>
              <a:t>통신 기본제공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   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(TCP/IP </a:t>
            </a:r>
            <a:r>
              <a:rPr lang="ko-KR" altLang="en-US" sz="1600" dirty="0">
                <a:latin typeface="+mj-ea"/>
                <a:ea typeface="+mj-ea"/>
              </a:rPr>
              <a:t>통신 추가옵션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19</a:t>
            </a:r>
            <a:r>
              <a:rPr lang="ko-KR" altLang="en-US" sz="1600" dirty="0">
                <a:latin typeface="+mj-ea"/>
                <a:ea typeface="+mj-ea"/>
              </a:rPr>
              <a:t>인치 </a:t>
            </a:r>
            <a:r>
              <a:rPr lang="en-US" altLang="ko-KR" sz="1600" dirty="0">
                <a:latin typeface="+mj-ea"/>
                <a:ea typeface="+mj-ea"/>
              </a:rPr>
              <a:t>Rack size * 1U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Protection : Over Voltage, Over Current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Lock ( Under/Over Voltage, Current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Calibration </a:t>
            </a:r>
            <a:r>
              <a:rPr lang="ko-KR" altLang="en-US" sz="1600" dirty="0">
                <a:latin typeface="+mj-ea"/>
                <a:ea typeface="+mj-ea"/>
              </a:rPr>
              <a:t>기능 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수동</a:t>
            </a:r>
            <a:r>
              <a:rPr lang="en-US" altLang="ko-KR" sz="1600" dirty="0">
                <a:latin typeface="+mj-ea"/>
                <a:ea typeface="+mj-ea"/>
              </a:rPr>
              <a:t>, PC)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Memory Store &amp; Recall </a:t>
            </a:r>
            <a:r>
              <a:rPr lang="ko-KR" altLang="en-US" sz="1600" dirty="0">
                <a:latin typeface="+mj-ea"/>
                <a:ea typeface="+mj-ea"/>
              </a:rPr>
              <a:t>기능 </a:t>
            </a:r>
            <a:r>
              <a:rPr lang="en-US" altLang="ko-KR" sz="1600" dirty="0">
                <a:latin typeface="+mj-ea"/>
                <a:ea typeface="+mj-ea"/>
              </a:rPr>
              <a:t>( 10</a:t>
            </a:r>
            <a:r>
              <a:rPr lang="ko-KR" altLang="en-US" sz="1600" dirty="0">
                <a:latin typeface="+mj-ea"/>
                <a:ea typeface="+mj-ea"/>
              </a:rPr>
              <a:t>개 저장 가능 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2883" y="364285"/>
            <a:ext cx="5572125" cy="1972835"/>
          </a:xfrm>
          <a:prstGeom prst="rect">
            <a:avLst/>
          </a:prstGeom>
        </p:spPr>
      </p:pic>
      <p:sp>
        <p:nvSpPr>
          <p:cNvPr id="3" name="사각형: 둥근 모서리 2"/>
          <p:cNvSpPr/>
          <p:nvPr/>
        </p:nvSpPr>
        <p:spPr>
          <a:xfrm>
            <a:off x="6489577" y="1216241"/>
            <a:ext cx="4572000" cy="674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맞춤형 </a:t>
            </a:r>
            <a:r>
              <a:rPr lang="en-US" altLang="ko-KR" dirty="0"/>
              <a:t>PS </a:t>
            </a:r>
            <a:r>
              <a:rPr lang="ko-KR" altLang="en-US" dirty="0"/>
              <a:t>문의하기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ko-KR" altLang="en-US" dirty="0" err="1"/>
              <a:t>견적요청랑과</a:t>
            </a:r>
            <a:r>
              <a:rPr lang="ko-KR" altLang="en-US" dirty="0"/>
              <a:t> 싱크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Picture 2" descr="http://www.odacore.com/wp-content/uploads/2017/01/exnum.jpg">
            <a:extLst>
              <a:ext uri="{FF2B5EF4-FFF2-40B4-BE49-F238E27FC236}">
                <a16:creationId xmlns:a16="http://schemas.microsoft.com/office/drawing/2014/main" id="{ED242F1C-184C-42F7-AC07-B0AD7EA147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6" r="5391"/>
          <a:stretch/>
        </p:blipFill>
        <p:spPr bwMode="auto">
          <a:xfrm>
            <a:off x="480594" y="3477515"/>
            <a:ext cx="5156470" cy="64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6A06BDA-84E4-4E14-9DE6-9EDBEB081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116976"/>
              </p:ext>
            </p:extLst>
          </p:nvPr>
        </p:nvGraphicFramePr>
        <p:xfrm>
          <a:off x="19808" y="4283012"/>
          <a:ext cx="2363650" cy="1324945"/>
        </p:xfrm>
        <a:graphic>
          <a:graphicData uri="http://schemas.openxmlformats.org/drawingml/2006/table">
            <a:tbl>
              <a:tblPr/>
              <a:tblGrid>
                <a:gridCol w="486564">
                  <a:extLst>
                    <a:ext uri="{9D8B030D-6E8A-4147-A177-3AD203B41FA5}">
                      <a16:colId xmlns:a16="http://schemas.microsoft.com/office/drawing/2014/main" val="3346648528"/>
                    </a:ext>
                  </a:extLst>
                </a:gridCol>
                <a:gridCol w="1877086">
                  <a:extLst>
                    <a:ext uri="{9D8B030D-6E8A-4147-A177-3AD203B41FA5}">
                      <a16:colId xmlns:a16="http://schemas.microsoft.com/office/drawing/2014/main" val="1330636916"/>
                    </a:ext>
                  </a:extLst>
                </a:gridCol>
              </a:tblGrid>
              <a:tr h="13651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8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메인전원</a:t>
                      </a:r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ON/OFF </a:t>
                      </a:r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스위치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164218"/>
                  </a:ext>
                </a:extLst>
              </a:tr>
              <a:tr h="13651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8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환기구</a:t>
                      </a:r>
                      <a:endParaRPr lang="ko-KR" altLang="en-US" sz="8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537610"/>
                  </a:ext>
                </a:extLst>
              </a:tr>
              <a:tr h="13651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16Char </a:t>
                      </a:r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타입 </a:t>
                      </a:r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LCD Display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32104"/>
                  </a:ext>
                </a:extLst>
              </a:tr>
              <a:tr h="13651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Error Lamp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632364"/>
                  </a:ext>
                </a:extLst>
              </a:tr>
              <a:tr h="13651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Limit Display Lamp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0963"/>
                  </a:ext>
                </a:extLst>
              </a:tr>
              <a:tr h="19299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 Lock Lamp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6045764"/>
                  </a:ext>
                </a:extLst>
              </a:tr>
              <a:tr h="13651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Remote Interface Lamp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0266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7162BB-2F7B-4949-8137-3B645E22C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710807"/>
              </p:ext>
            </p:extLst>
          </p:nvPr>
        </p:nvGraphicFramePr>
        <p:xfrm>
          <a:off x="1730912" y="4283012"/>
          <a:ext cx="2363650" cy="574652"/>
        </p:xfrm>
        <a:graphic>
          <a:graphicData uri="http://schemas.openxmlformats.org/drawingml/2006/table">
            <a:tbl>
              <a:tblPr/>
              <a:tblGrid>
                <a:gridCol w="486564">
                  <a:extLst>
                    <a:ext uri="{9D8B030D-6E8A-4147-A177-3AD203B41FA5}">
                      <a16:colId xmlns:a16="http://schemas.microsoft.com/office/drawing/2014/main" val="1146574742"/>
                    </a:ext>
                  </a:extLst>
                </a:gridCol>
                <a:gridCol w="1877086">
                  <a:extLst>
                    <a:ext uri="{9D8B030D-6E8A-4147-A177-3AD203B41FA5}">
                      <a16:colId xmlns:a16="http://schemas.microsoft.com/office/drawing/2014/main" val="130584685"/>
                    </a:ext>
                  </a:extLst>
                </a:gridCol>
              </a:tblGrid>
              <a:tr h="19299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8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CV Mode</a:t>
                      </a:r>
                      <a:r>
                        <a:rPr lang="ko-KR" altLang="en-US" sz="8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상태 </a:t>
                      </a:r>
                      <a:r>
                        <a:rPr lang="en-US" sz="8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Lamp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73526"/>
                  </a:ext>
                </a:extLst>
              </a:tr>
              <a:tr h="19299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CC Mode</a:t>
                      </a:r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상태 </a:t>
                      </a:r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Lamp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035415"/>
                  </a:ext>
                </a:extLst>
              </a:tr>
              <a:tr h="13651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전압설정 </a:t>
                      </a:r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Encoder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3206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5454330-FF51-4F47-92AF-1B1200EDD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981113"/>
              </p:ext>
            </p:extLst>
          </p:nvPr>
        </p:nvGraphicFramePr>
        <p:xfrm>
          <a:off x="1794287" y="4851156"/>
          <a:ext cx="2363650" cy="754632"/>
        </p:xfrm>
        <a:graphic>
          <a:graphicData uri="http://schemas.openxmlformats.org/drawingml/2006/table">
            <a:tbl>
              <a:tblPr/>
              <a:tblGrid>
                <a:gridCol w="341013">
                  <a:extLst>
                    <a:ext uri="{9D8B030D-6E8A-4147-A177-3AD203B41FA5}">
                      <a16:colId xmlns:a16="http://schemas.microsoft.com/office/drawing/2014/main" val="77623925"/>
                    </a:ext>
                  </a:extLst>
                </a:gridCol>
                <a:gridCol w="2022637">
                  <a:extLst>
                    <a:ext uri="{9D8B030D-6E8A-4147-A177-3AD203B41FA5}">
                      <a16:colId xmlns:a16="http://schemas.microsoft.com/office/drawing/2014/main" val="2995453342"/>
                    </a:ext>
                  </a:extLst>
                </a:gridCol>
              </a:tblGrid>
              <a:tr h="13651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8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전류설정 </a:t>
                      </a:r>
                      <a:r>
                        <a:rPr lang="en-US" sz="8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Encoder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092821"/>
                  </a:ext>
                </a:extLst>
              </a:tr>
              <a:tr h="13651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전압 </a:t>
                      </a:r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Cursor </a:t>
                      </a:r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또는 메뉴변경 </a:t>
                      </a:r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697594"/>
                  </a:ext>
                </a:extLst>
              </a:tr>
              <a:tr h="13651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13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전류 </a:t>
                      </a:r>
                      <a:r>
                        <a:rPr lang="en-US" altLang="ko-KR" sz="8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Cusor</a:t>
                      </a:r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또는 메뉴변경 </a:t>
                      </a:r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0800"/>
                  </a:ext>
                </a:extLst>
              </a:tr>
              <a:tr h="13651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14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출력전압</a:t>
                      </a:r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전류 </a:t>
                      </a:r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ON/OFF Key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715883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475E2B2-9778-4659-9113-F3975DFA1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901404"/>
              </p:ext>
            </p:extLst>
          </p:nvPr>
        </p:nvGraphicFramePr>
        <p:xfrm>
          <a:off x="3659300" y="4283012"/>
          <a:ext cx="2363650" cy="956307"/>
        </p:xfrm>
        <a:graphic>
          <a:graphicData uri="http://schemas.openxmlformats.org/drawingml/2006/table">
            <a:tbl>
              <a:tblPr/>
              <a:tblGrid>
                <a:gridCol w="341013">
                  <a:extLst>
                    <a:ext uri="{9D8B030D-6E8A-4147-A177-3AD203B41FA5}">
                      <a16:colId xmlns:a16="http://schemas.microsoft.com/office/drawing/2014/main" val="2847639985"/>
                    </a:ext>
                  </a:extLst>
                </a:gridCol>
                <a:gridCol w="2022637">
                  <a:extLst>
                    <a:ext uri="{9D8B030D-6E8A-4147-A177-3AD203B41FA5}">
                      <a16:colId xmlns:a16="http://schemas.microsoft.com/office/drawing/2014/main" val="1072376051"/>
                    </a:ext>
                  </a:extLst>
                </a:gridCol>
              </a:tblGrid>
              <a:tr h="13651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15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8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IO/Local</a:t>
                      </a:r>
                      <a:r>
                        <a:rPr lang="ko-KR" altLang="en-US" sz="8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설정 및 </a:t>
                      </a:r>
                      <a:r>
                        <a:rPr lang="en-US" sz="8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Error Display Key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289487"/>
                  </a:ext>
                </a:extLst>
              </a:tr>
              <a:tr h="19299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8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Protection </a:t>
                      </a:r>
                      <a:r>
                        <a:rPr lang="ko-KR" altLang="en-US" sz="8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설정 및 </a:t>
                      </a:r>
                      <a:r>
                        <a:rPr lang="en-US" sz="8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Front-panel Lock Key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804781"/>
                  </a:ext>
                </a:extLst>
              </a:tr>
              <a:tr h="13651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17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전압</a:t>
                      </a:r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전류 </a:t>
                      </a:r>
                      <a:r>
                        <a:rPr lang="ko-KR" altLang="en-US" sz="8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설정값</a:t>
                      </a:r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Display Key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5407082"/>
                  </a:ext>
                </a:extLst>
              </a:tr>
              <a:tr h="19299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18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현재 상태 저장 또는 </a:t>
                      </a:r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Calibration Key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637356"/>
                  </a:ext>
                </a:extLst>
              </a:tr>
              <a:tr h="19299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19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메모리 저장상태 복귀 또는 </a:t>
                      </a:r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Factory Key</a:t>
                      </a:r>
                    </a:p>
                  </a:txBody>
                  <a:tcPr marL="44492" marR="44492" marT="33369" marB="3336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6076761"/>
                  </a:ext>
                </a:extLst>
              </a:tr>
            </a:tbl>
          </a:graphicData>
        </a:graphic>
      </p:graphicFrame>
      <p:sp>
        <p:nvSpPr>
          <p:cNvPr id="15" name="제목 1">
            <a:extLst>
              <a:ext uri="{FF2B5EF4-FFF2-40B4-BE49-F238E27FC236}">
                <a16:creationId xmlns:a16="http://schemas.microsoft.com/office/drawing/2014/main" id="{0AE53E91-88B8-4DD1-8364-CD1FF551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Power Supply - SMPS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0834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dacore.com/wp-content/uploads/2017/08/ptn2.jpg">
            <a:extLst>
              <a:ext uri="{FF2B5EF4-FFF2-40B4-BE49-F238E27FC236}">
                <a16:creationId xmlns:a16="http://schemas.microsoft.com/office/drawing/2014/main" id="{F583CEE7-4CE8-48B0-B8D9-67AFB2CB0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0" r="18292"/>
          <a:stretch/>
        </p:blipFill>
        <p:spPr bwMode="auto">
          <a:xfrm>
            <a:off x="977774" y="1178929"/>
            <a:ext cx="2432115" cy="260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A1F2D70-65AA-4E9B-9F3F-167AAE749FF6}"/>
              </a:ext>
            </a:extLst>
          </p:cNvPr>
          <p:cNvSpPr/>
          <p:nvPr/>
        </p:nvSpPr>
        <p:spPr>
          <a:xfrm>
            <a:off x="5842004" y="1117123"/>
            <a:ext cx="5662381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19</a:t>
            </a:r>
            <a:r>
              <a:rPr lang="ko-KR" altLang="en-US" sz="1600" dirty="0">
                <a:latin typeface="+mj-ea"/>
                <a:ea typeface="+mj-ea"/>
              </a:rPr>
              <a:t>인치 </a:t>
            </a:r>
            <a:r>
              <a:rPr lang="en-US" altLang="ko-KR" sz="1600" dirty="0">
                <a:latin typeface="+mj-ea"/>
                <a:ea typeface="+mj-ea"/>
              </a:rPr>
              <a:t>Rack </a:t>
            </a:r>
            <a:r>
              <a:rPr lang="ko-KR" altLang="en-US" sz="1600" dirty="0">
                <a:latin typeface="+mj-ea"/>
                <a:ea typeface="+mj-ea"/>
              </a:rPr>
              <a:t>표준 및 </a:t>
            </a:r>
            <a:r>
              <a:rPr lang="ko-KR" altLang="en-US" sz="1600" dirty="0" err="1">
                <a:latin typeface="+mj-ea"/>
                <a:ea typeface="+mj-ea"/>
              </a:rPr>
              <a:t>벤치탑</a:t>
            </a:r>
            <a:r>
              <a:rPr lang="ko-KR" altLang="en-US" sz="1600" dirty="0">
                <a:latin typeface="+mj-ea"/>
                <a:ea typeface="+mj-ea"/>
              </a:rPr>
              <a:t> 타입</a:t>
            </a: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4-Digit Resolution </a:t>
            </a:r>
            <a:r>
              <a:rPr lang="ko-KR" altLang="en-US" sz="1600" dirty="0"/>
              <a:t>디스플레이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200W, 400W</a:t>
            </a:r>
            <a:r>
              <a:rPr lang="ko-KR" altLang="en-US" sz="1600" dirty="0">
                <a:latin typeface="+mj-ea"/>
                <a:ea typeface="+mj-ea"/>
              </a:rPr>
              <a:t>용량의 고성능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고효율 스</a:t>
            </a: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</a:rPr>
              <a:t>RS-232C, RS485, </a:t>
            </a:r>
            <a:r>
              <a:rPr lang="ko-KR" altLang="en-US" sz="1600" dirty="0">
                <a:latin typeface="+mj-ea"/>
              </a:rPr>
              <a:t>통신 기본제공</a:t>
            </a:r>
            <a:endParaRPr lang="en-US" altLang="ko-KR" sz="1600" dirty="0">
              <a:latin typeface="+mj-ea"/>
            </a:endParaRPr>
          </a:p>
          <a:p>
            <a:r>
              <a:rPr lang="en-US" altLang="ko-KR" sz="1600" dirty="0">
                <a:latin typeface="+mj-ea"/>
              </a:rPr>
              <a:t>   </a:t>
            </a:r>
            <a:r>
              <a:rPr lang="ko-KR" altLang="en-US" sz="1600" dirty="0">
                <a:latin typeface="+mj-ea"/>
              </a:rPr>
              <a:t> </a:t>
            </a:r>
            <a:r>
              <a:rPr lang="en-US" altLang="ko-KR" sz="1600" dirty="0">
                <a:latin typeface="+mj-ea"/>
              </a:rPr>
              <a:t>(TCP/IP </a:t>
            </a:r>
            <a:r>
              <a:rPr lang="ko-KR" altLang="en-US" sz="1600" dirty="0">
                <a:latin typeface="+mj-ea"/>
              </a:rPr>
              <a:t>통신 추가옵션</a:t>
            </a:r>
            <a:r>
              <a:rPr lang="en-US" altLang="ko-KR" sz="1600" dirty="0">
                <a:latin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</a:rPr>
              <a:t>Protection : Over Voltage, Over Current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</a:rPr>
              <a:t>Lock ( Under/Over Voltage, Current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</a:rPr>
              <a:t>Memory Store &amp; Recall </a:t>
            </a:r>
            <a:r>
              <a:rPr lang="ko-KR" altLang="en-US" sz="1600" dirty="0">
                <a:latin typeface="+mj-ea"/>
              </a:rPr>
              <a:t>기능 </a:t>
            </a:r>
            <a:r>
              <a:rPr lang="en-US" altLang="ko-KR" sz="1600" dirty="0">
                <a:latin typeface="+mj-ea"/>
              </a:rPr>
              <a:t>( 10</a:t>
            </a:r>
            <a:r>
              <a:rPr lang="ko-KR" altLang="en-US" sz="1600" dirty="0">
                <a:latin typeface="+mj-ea"/>
              </a:rPr>
              <a:t>개 저장 가능 </a:t>
            </a:r>
            <a:r>
              <a:rPr lang="en-US" altLang="ko-KR" sz="1600" dirty="0">
                <a:latin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030" name="Picture 6" descr="http://www.odacore.com/wp-content/uploads/2016/10/ptnum.jpg">
            <a:extLst>
              <a:ext uri="{FF2B5EF4-FFF2-40B4-BE49-F238E27FC236}">
                <a16:creationId xmlns:a16="http://schemas.microsoft.com/office/drawing/2014/main" id="{8C676481-FAEA-409B-8845-75CCD6541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889" y="1302541"/>
            <a:ext cx="1353870" cy="235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4657C5-7841-426B-9764-73886C186D05}"/>
              </a:ext>
            </a:extLst>
          </p:cNvPr>
          <p:cNvSpPr txBox="1"/>
          <p:nvPr/>
        </p:nvSpPr>
        <p:spPr>
          <a:xfrm>
            <a:off x="1788082" y="747791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SMPS</a:t>
            </a:r>
            <a:r>
              <a:rPr lang="en-US" altLang="ko-KR" dirty="0"/>
              <a:t>  PT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산업용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AB6BE4B-4E7E-4BA3-9CF9-40EB82A57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364792"/>
              </p:ext>
            </p:extLst>
          </p:nvPr>
        </p:nvGraphicFramePr>
        <p:xfrm>
          <a:off x="224551" y="3869366"/>
          <a:ext cx="1761337" cy="1191120"/>
        </p:xfrm>
        <a:graphic>
          <a:graphicData uri="http://schemas.openxmlformats.org/drawingml/2006/table">
            <a:tbl>
              <a:tblPr/>
              <a:tblGrid>
                <a:gridCol w="360107">
                  <a:extLst>
                    <a:ext uri="{9D8B030D-6E8A-4147-A177-3AD203B41FA5}">
                      <a16:colId xmlns:a16="http://schemas.microsoft.com/office/drawing/2014/main" val="3385972026"/>
                    </a:ext>
                  </a:extLst>
                </a:gridCol>
                <a:gridCol w="1401230">
                  <a:extLst>
                    <a:ext uri="{9D8B030D-6E8A-4147-A177-3AD203B41FA5}">
                      <a16:colId xmlns:a16="http://schemas.microsoft.com/office/drawing/2014/main" val="12141523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8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메인전원</a:t>
                      </a:r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ON/OFF </a:t>
                      </a:r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스위치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9129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8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환기구</a:t>
                      </a:r>
                      <a:endParaRPr lang="ko-KR" altLang="en-US" sz="8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72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16Char </a:t>
                      </a:r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타입 </a:t>
                      </a:r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LCD Display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953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Error Lamp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7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Limit Display Lamp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421028"/>
                  </a:ext>
                </a:extLst>
              </a:tr>
              <a:tr h="83678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 Lock Lamp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49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Remote Interface Lamp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900886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7C5E64C-7441-4759-A0FB-DCA4D7D6C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526466"/>
              </p:ext>
            </p:extLst>
          </p:nvPr>
        </p:nvGraphicFramePr>
        <p:xfrm>
          <a:off x="1804532" y="3841487"/>
          <a:ext cx="1893428" cy="1191120"/>
        </p:xfrm>
        <a:graphic>
          <a:graphicData uri="http://schemas.openxmlformats.org/drawingml/2006/table">
            <a:tbl>
              <a:tblPr/>
              <a:tblGrid>
                <a:gridCol w="387113">
                  <a:extLst>
                    <a:ext uri="{9D8B030D-6E8A-4147-A177-3AD203B41FA5}">
                      <a16:colId xmlns:a16="http://schemas.microsoft.com/office/drawing/2014/main" val="3385972026"/>
                    </a:ext>
                  </a:extLst>
                </a:gridCol>
                <a:gridCol w="1506315">
                  <a:extLst>
                    <a:ext uri="{9D8B030D-6E8A-4147-A177-3AD203B41FA5}">
                      <a16:colId xmlns:a16="http://schemas.microsoft.com/office/drawing/2014/main" val="12141523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CV Mode</a:t>
                      </a:r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상태 </a:t>
                      </a:r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Lamp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9129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CC Mode</a:t>
                      </a:r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상태 </a:t>
                      </a:r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Lamp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72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전압설정 </a:t>
                      </a:r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Encoder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953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전류설정 </a:t>
                      </a:r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Encoder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7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전압 </a:t>
                      </a:r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Cursor </a:t>
                      </a:r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또는 메뉴변경 </a:t>
                      </a:r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421028"/>
                  </a:ext>
                </a:extLst>
              </a:tr>
              <a:tr h="83678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13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전류 </a:t>
                      </a:r>
                      <a:r>
                        <a:rPr lang="en-US" altLang="ko-KR" sz="8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Cusor</a:t>
                      </a:r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또는 메뉴변경 </a:t>
                      </a:r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49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14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출력전압</a:t>
                      </a:r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전류 </a:t>
                      </a:r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ON/OFF Key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90088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1B7DA49-39EE-4D2E-BB98-8A89FAE22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938116"/>
              </p:ext>
            </p:extLst>
          </p:nvPr>
        </p:nvGraphicFramePr>
        <p:xfrm>
          <a:off x="3565869" y="3855427"/>
          <a:ext cx="2234174" cy="1191120"/>
        </p:xfrm>
        <a:graphic>
          <a:graphicData uri="http://schemas.openxmlformats.org/drawingml/2006/table">
            <a:tbl>
              <a:tblPr/>
              <a:tblGrid>
                <a:gridCol w="456778">
                  <a:extLst>
                    <a:ext uri="{9D8B030D-6E8A-4147-A177-3AD203B41FA5}">
                      <a16:colId xmlns:a16="http://schemas.microsoft.com/office/drawing/2014/main" val="3385972026"/>
                    </a:ext>
                  </a:extLst>
                </a:gridCol>
                <a:gridCol w="1777396">
                  <a:extLst>
                    <a:ext uri="{9D8B030D-6E8A-4147-A177-3AD203B41FA5}">
                      <a16:colId xmlns:a16="http://schemas.microsoft.com/office/drawing/2014/main" val="12141523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15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Limit Display Key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9129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IO/Local &amp; Remote Key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72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17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Protection &amp; Error Key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953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18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현재 상태 저장 또는 </a:t>
                      </a:r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Calibration Key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7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19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Recall &amp; Factory Key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421028"/>
                  </a:ext>
                </a:extLst>
              </a:tr>
              <a:tr h="83678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측정용 “</a:t>
                      </a:r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+” DC </a:t>
                      </a:r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출력 터미널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49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21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측정용 “</a:t>
                      </a:r>
                      <a:r>
                        <a:rPr lang="en-US" altLang="ko-KR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-” DC </a:t>
                      </a:r>
                      <a:r>
                        <a:rPr lang="ko-KR" altLang="en-US" sz="8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출력 터미널</a:t>
                      </a:r>
                    </a:p>
                  </a:txBody>
                  <a:tcPr marL="32161" marR="32161" marT="24120" marB="241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90088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412FE147-EDEF-4573-B5A2-5B3FF4AFD731}"/>
              </a:ext>
            </a:extLst>
          </p:cNvPr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444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79988" y="938956"/>
            <a:ext cx="391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Linear</a:t>
            </a:r>
            <a:r>
              <a:rPr lang="en-US" altLang="ko-KR" dirty="0"/>
              <a:t>  OPS/OPM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고급형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850384" y="1492641"/>
            <a:ext cx="582375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다양한 </a:t>
            </a:r>
            <a:r>
              <a:rPr lang="en-US" altLang="ko-KR" sz="1600" dirty="0">
                <a:latin typeface="+mj-ea"/>
                <a:ea typeface="+mj-ea"/>
              </a:rPr>
              <a:t>rage : 9V * 10A ~  </a:t>
            </a:r>
            <a:r>
              <a:rPr lang="ko-KR" altLang="en-US" sz="1600" dirty="0">
                <a:latin typeface="+mj-ea"/>
                <a:ea typeface="+mj-ea"/>
              </a:rPr>
              <a:t>최대 </a:t>
            </a:r>
            <a:r>
              <a:rPr lang="en-US" altLang="ko-KR" sz="1600" dirty="0">
                <a:latin typeface="+mj-ea"/>
                <a:ea typeface="+mj-ea"/>
              </a:rPr>
              <a:t>500V </a:t>
            </a:r>
            <a:r>
              <a:rPr lang="ko-KR" altLang="en-US" sz="1600" dirty="0">
                <a:latin typeface="+mj-ea"/>
                <a:ea typeface="+mj-ea"/>
              </a:rPr>
              <a:t>혹은 최대 </a:t>
            </a:r>
            <a:r>
              <a:rPr lang="en-US" altLang="ko-KR" sz="1600" dirty="0">
                <a:latin typeface="+mj-ea"/>
                <a:ea typeface="+mj-ea"/>
              </a:rPr>
              <a:t>100A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Resolution : 5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j-ea"/>
                <a:ea typeface="+mj-ea"/>
              </a:rPr>
              <a:t>채널수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: 1ch, 2ch, 3ch, 4ch, </a:t>
            </a:r>
            <a:r>
              <a:rPr lang="ko-KR" altLang="en-US" sz="1600" dirty="0">
                <a:latin typeface="+mj-ea"/>
                <a:ea typeface="+mj-ea"/>
              </a:rPr>
              <a:t>확장성 </a:t>
            </a:r>
            <a:r>
              <a:rPr lang="en-US" altLang="ko-KR" sz="1600" dirty="0">
                <a:latin typeface="+mj-ea"/>
                <a:ea typeface="+mj-ea"/>
              </a:rPr>
              <a:t>255 channel / 1 MCU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RS-232C, RS485, </a:t>
            </a:r>
            <a:r>
              <a:rPr lang="ko-KR" altLang="en-US" sz="1600" dirty="0">
                <a:latin typeface="+mj-ea"/>
                <a:ea typeface="+mj-ea"/>
              </a:rPr>
              <a:t>기본제공 </a:t>
            </a:r>
            <a:r>
              <a:rPr lang="en-US" altLang="ko-KR" sz="1600" dirty="0">
                <a:latin typeface="+mj-ea"/>
                <a:ea typeface="+mj-ea"/>
              </a:rPr>
              <a:t>( GPIB </a:t>
            </a:r>
            <a:r>
              <a:rPr lang="ko-KR" altLang="en-US" sz="1600" dirty="0">
                <a:latin typeface="+mj-ea"/>
                <a:ea typeface="+mj-ea"/>
              </a:rPr>
              <a:t>통신 추가옵션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½ * 19</a:t>
            </a:r>
            <a:r>
              <a:rPr lang="ko-KR" altLang="en-US" sz="1600" dirty="0">
                <a:latin typeface="+mj-ea"/>
                <a:ea typeface="+mj-ea"/>
              </a:rPr>
              <a:t>인치 </a:t>
            </a:r>
            <a:r>
              <a:rPr lang="en-US" altLang="ko-KR" sz="1600" dirty="0">
                <a:latin typeface="+mj-ea"/>
                <a:ea typeface="+mj-ea"/>
              </a:rPr>
              <a:t>Rack size * 3U ( &lt; 300 W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Protection : Over Voltage, Over Current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Cycling Mode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Rising time : 1 </a:t>
            </a:r>
            <a:r>
              <a:rPr lang="en-US" altLang="ko-KR" sz="1600" dirty="0" err="1">
                <a:latin typeface="+mj-ea"/>
                <a:ea typeface="+mj-ea"/>
              </a:rPr>
              <a:t>ms</a:t>
            </a:r>
            <a:r>
              <a:rPr lang="en-US" altLang="ko-KR" sz="1600" dirty="0">
                <a:latin typeface="+mj-ea"/>
                <a:ea typeface="+mj-ea"/>
              </a:rPr>
              <a:t> / 7.5V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79" y="1492641"/>
            <a:ext cx="3888097" cy="243904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621171" y="4023388"/>
            <a:ext cx="213951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① OVP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설정 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Calibration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② OCP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설정 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Factory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설정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③ I/O CONFIG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LOCAL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④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출력전압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전류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ON/OFF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⑤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출력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Channel Select Key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54978" y="4023388"/>
            <a:ext cx="1450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파워 스위치</a:t>
            </a:r>
            <a:endParaRPr lang="en-US" altLang="ko-KR" sz="9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</a:endParaRPr>
          </a:p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표시 디스플레이</a:t>
            </a:r>
            <a:endParaRPr lang="en-US" altLang="ko-KR" sz="9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</a:endParaRPr>
          </a:p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조정 </a:t>
            </a:r>
            <a:r>
              <a:rPr lang="ko-KR" altLang="en-US" sz="900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엔코더</a:t>
            </a:r>
            <a:endParaRPr lang="en-US" altLang="ko-KR" sz="9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</a:endParaRPr>
          </a:p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출력단자</a:t>
            </a:r>
            <a:endParaRPr lang="ko-KR" altLang="en-US" sz="900" i="0" dirty="0">
              <a:solidFill>
                <a:schemeClr val="accent5">
                  <a:lumMod val="75000"/>
                </a:schemeClr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67657" y="4023388"/>
            <a:ext cx="27244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⑥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전압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전류 선택 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Limit Display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⑦ Error Message Display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⑧ Menu Escape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⑨ </a:t>
            </a:r>
            <a:r>
              <a:rPr lang="en-US" altLang="ko-KR" sz="900" dirty="0" err="1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Paralle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 Output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⑩ Tracking Output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⑪~⑫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전압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전류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Cursor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또는 메뉴변경 </a:t>
            </a:r>
            <a:r>
              <a:rPr lang="en-US" altLang="ko-KR" sz="900" dirty="0" err="1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Ke</a:t>
            </a:r>
            <a:endParaRPr lang="en-US" altLang="ko-KR" sz="900" b="0" i="0" dirty="0">
              <a:solidFill>
                <a:schemeClr val="accent5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pic>
        <p:nvPicPr>
          <p:cNvPr id="2053" name="Picture 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3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제목 1">
            <a:extLst>
              <a:ext uri="{FF2B5EF4-FFF2-40B4-BE49-F238E27FC236}">
                <a16:creationId xmlns:a16="http://schemas.microsoft.com/office/drawing/2014/main" id="{94C8E316-9825-4EA2-888C-74C149A8F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Power Supply - 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494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12"/>
          <p:cNvSpPr>
            <a:spLocks noGrp="1"/>
          </p:cNvSpPr>
          <p:nvPr>
            <p:ph idx="1"/>
          </p:nvPr>
        </p:nvSpPr>
        <p:spPr>
          <a:xfrm>
            <a:off x="1499963" y="1333945"/>
            <a:ext cx="7728751" cy="1289146"/>
          </a:xfrm>
        </p:spPr>
        <p:txBody>
          <a:bodyPr>
            <a:normAutofit/>
          </a:bodyPr>
          <a:lstStyle/>
          <a:p>
            <a:r>
              <a:rPr lang="en-US" altLang="ko-KR" dirty="0"/>
              <a:t> LabVIEW </a:t>
            </a:r>
            <a:r>
              <a:rPr lang="ko-KR" altLang="en-US" dirty="0"/>
              <a:t>구입 옵션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1F788-7E2D-4BC9-872B-40EA5D1008B9}"/>
              </a:ext>
            </a:extLst>
          </p:cNvPr>
          <p:cNvSpPr txBox="1"/>
          <p:nvPr/>
        </p:nvSpPr>
        <p:spPr>
          <a:xfrm>
            <a:off x="1794806" y="1978518"/>
            <a:ext cx="5668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ko-KR" altLang="en-US" dirty="0"/>
              <a:t>제품소개 </a:t>
            </a:r>
            <a:r>
              <a:rPr lang="en-US" altLang="ko-KR" dirty="0"/>
              <a:t>-&gt; table 1(LabVIEW)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2690439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79988" y="938956"/>
            <a:ext cx="391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Linear</a:t>
            </a:r>
            <a:r>
              <a:rPr lang="en-US" altLang="ko-KR" dirty="0"/>
              <a:t>  OPS/OPM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보급형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628442" y="992901"/>
            <a:ext cx="581487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다양한 </a:t>
            </a:r>
            <a:r>
              <a:rPr lang="en-US" altLang="ko-KR" sz="1600" dirty="0">
                <a:latin typeface="+mj-ea"/>
                <a:ea typeface="+mj-ea"/>
              </a:rPr>
              <a:t>rage : 9V * 10A ~  </a:t>
            </a:r>
            <a:r>
              <a:rPr lang="ko-KR" altLang="en-US" sz="1600" dirty="0">
                <a:latin typeface="+mj-ea"/>
                <a:ea typeface="+mj-ea"/>
              </a:rPr>
              <a:t>최대 </a:t>
            </a:r>
            <a:r>
              <a:rPr lang="en-US" altLang="ko-KR" sz="1600" dirty="0">
                <a:latin typeface="+mj-ea"/>
                <a:ea typeface="+mj-ea"/>
              </a:rPr>
              <a:t>500V </a:t>
            </a:r>
            <a:r>
              <a:rPr lang="ko-KR" altLang="en-US" sz="1600" dirty="0">
                <a:latin typeface="+mj-ea"/>
                <a:ea typeface="+mj-ea"/>
              </a:rPr>
              <a:t>혹은 최대 </a:t>
            </a:r>
            <a:r>
              <a:rPr lang="en-US" altLang="ko-KR" sz="1600" dirty="0">
                <a:latin typeface="+mj-ea"/>
                <a:ea typeface="+mj-ea"/>
              </a:rPr>
              <a:t>200A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Resolution : 3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j-ea"/>
                <a:ea typeface="+mj-ea"/>
              </a:rPr>
              <a:t>채널수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: </a:t>
            </a:r>
            <a:r>
              <a:rPr lang="ko-KR" altLang="en-US" sz="1600" dirty="0">
                <a:latin typeface="+mj-ea"/>
                <a:ea typeface="+mj-ea"/>
              </a:rPr>
              <a:t>가변 </a:t>
            </a:r>
            <a:r>
              <a:rPr lang="en-US" altLang="ko-KR" sz="1600" dirty="0">
                <a:latin typeface="+mj-ea"/>
                <a:ea typeface="+mj-ea"/>
              </a:rPr>
              <a:t>1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+ </a:t>
            </a:r>
            <a:r>
              <a:rPr lang="ko-KR" altLang="en-US" sz="1600" dirty="0">
                <a:latin typeface="+mj-ea"/>
                <a:ea typeface="+mj-ea"/>
              </a:rPr>
              <a:t>고정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. Isolation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 </a:t>
            </a:r>
            <a:r>
              <a:rPr lang="ko-KR" altLang="en-US" sz="1600" dirty="0">
                <a:latin typeface="+mj-ea"/>
                <a:ea typeface="+mj-ea"/>
              </a:rPr>
              <a:t>제공 </a:t>
            </a:r>
            <a:r>
              <a:rPr lang="en-US" altLang="ko-KR" sz="1600" dirty="0">
                <a:latin typeface="+mj-ea"/>
                <a:ea typeface="+mj-ea"/>
              </a:rPr>
              <a:t>( RS-485 </a:t>
            </a:r>
            <a:r>
              <a:rPr lang="ko-KR" altLang="en-US" sz="1600" dirty="0">
                <a:latin typeface="+mj-ea"/>
                <a:ea typeface="+mj-ea"/>
              </a:rPr>
              <a:t>변경 옵션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½ * 19</a:t>
            </a:r>
            <a:r>
              <a:rPr lang="ko-KR" altLang="en-US" sz="1600" dirty="0">
                <a:latin typeface="+mj-ea"/>
                <a:ea typeface="+mj-ea"/>
              </a:rPr>
              <a:t>인치 </a:t>
            </a:r>
            <a:r>
              <a:rPr lang="en-US" altLang="ko-KR" sz="1600" dirty="0">
                <a:latin typeface="+mj-ea"/>
                <a:ea typeface="+mj-ea"/>
              </a:rPr>
              <a:t>Rack size * 2U ( &lt; 300 W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Protection : Over Voltage, Over Current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Tracking Mode ( 2</a:t>
            </a:r>
            <a:r>
              <a:rPr lang="ko-KR" altLang="en-US" sz="1600" dirty="0">
                <a:latin typeface="+mj-ea"/>
                <a:ea typeface="+mj-ea"/>
              </a:rPr>
              <a:t>개 출력 동시 제어 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5</a:t>
            </a:r>
            <a:r>
              <a:rPr lang="ko-KR" altLang="en-US" sz="1600" dirty="0">
                <a:latin typeface="+mj-ea"/>
                <a:ea typeface="+mj-ea"/>
              </a:rPr>
              <a:t>개 </a:t>
            </a:r>
            <a:r>
              <a:rPr lang="en-US" altLang="ko-KR" sz="1600" dirty="0">
                <a:latin typeface="+mj-ea"/>
                <a:ea typeface="+mj-ea"/>
              </a:rPr>
              <a:t>store </a:t>
            </a:r>
            <a:r>
              <a:rPr lang="ko-KR" altLang="en-US" sz="1600" dirty="0">
                <a:latin typeface="+mj-ea"/>
                <a:ea typeface="+mj-ea"/>
              </a:rPr>
              <a:t>및 </a:t>
            </a:r>
            <a:r>
              <a:rPr lang="en-US" altLang="ko-KR" sz="1600" dirty="0">
                <a:latin typeface="+mj-ea"/>
                <a:ea typeface="+mj-ea"/>
              </a:rPr>
              <a:t>recall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93283" y="1502340"/>
            <a:ext cx="4743630" cy="1905000"/>
            <a:chOff x="229298" y="1810969"/>
            <a:chExt cx="4743630" cy="1905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298" y="1810969"/>
              <a:ext cx="2608117" cy="1905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2069" y="1810969"/>
              <a:ext cx="2470859" cy="1905000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076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20" y="1790698"/>
            <a:ext cx="3187022" cy="196500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7280" y="1362613"/>
            <a:ext cx="39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전자 로드 </a:t>
            </a:r>
            <a:r>
              <a:rPr lang="en-US" altLang="ko-KR" b="1" dirty="0"/>
              <a:t>(EL)</a:t>
            </a:r>
            <a:r>
              <a:rPr lang="en-US" altLang="ko-KR" dirty="0"/>
              <a:t>  LP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고급형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628442" y="1926814"/>
            <a:ext cx="581487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200W ~ 2 KW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3-Digit </a:t>
            </a:r>
            <a:r>
              <a:rPr lang="ko-KR" altLang="en-US" sz="1600" dirty="0">
                <a:latin typeface="+mj-ea"/>
                <a:ea typeface="+mj-ea"/>
              </a:rPr>
              <a:t>분해능</a:t>
            </a: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채널 수 </a:t>
            </a:r>
            <a:r>
              <a:rPr lang="en-US" altLang="ko-KR" sz="1600" dirty="0">
                <a:latin typeface="+mj-ea"/>
                <a:ea typeface="+mj-ea"/>
              </a:rPr>
              <a:t>: </a:t>
            </a:r>
            <a:r>
              <a:rPr lang="ko-KR" altLang="en-US" sz="1600" dirty="0">
                <a:latin typeface="+mj-ea"/>
                <a:ea typeface="+mj-ea"/>
              </a:rPr>
              <a:t>가변 </a:t>
            </a:r>
            <a:r>
              <a:rPr lang="en-US" altLang="ko-KR" sz="1600" dirty="0">
                <a:latin typeface="+mj-ea"/>
                <a:ea typeface="+mj-ea"/>
              </a:rPr>
              <a:t>1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+ </a:t>
            </a:r>
            <a:r>
              <a:rPr lang="ko-KR" altLang="en-US" sz="1600" dirty="0">
                <a:latin typeface="+mj-ea"/>
                <a:ea typeface="+mj-ea"/>
              </a:rPr>
              <a:t>고정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. Isolation type</a:t>
            </a: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RS-232C, RS-485, USB</a:t>
            </a: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</a:rPr>
              <a:t>Mode : CC, CV, CR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</a:rPr>
              <a:t>Protection : </a:t>
            </a:r>
            <a:r>
              <a:rPr lang="ko-KR" altLang="en-US" sz="1600" dirty="0">
                <a:latin typeface="+mj-ea"/>
              </a:rPr>
              <a:t>과전압 </a:t>
            </a:r>
            <a:r>
              <a:rPr lang="en-US" altLang="ko-KR" sz="1600" dirty="0">
                <a:latin typeface="+mj-ea"/>
              </a:rPr>
              <a:t>( OVP ), </a:t>
            </a:r>
            <a:r>
              <a:rPr lang="ko-KR" altLang="en-US" sz="1600" dirty="0" err="1">
                <a:latin typeface="+mj-ea"/>
              </a:rPr>
              <a:t>과전력</a:t>
            </a:r>
            <a:r>
              <a:rPr lang="en-US" altLang="ko-KR" sz="1600" dirty="0">
                <a:latin typeface="+mj-ea"/>
              </a:rPr>
              <a:t> ( OPP ), </a:t>
            </a:r>
            <a:r>
              <a:rPr lang="ko-KR" altLang="en-US" sz="1600" dirty="0" err="1">
                <a:latin typeface="+mj-ea"/>
              </a:rPr>
              <a:t>과온도</a:t>
            </a:r>
            <a:r>
              <a:rPr lang="ko-KR" altLang="en-US" sz="1600" dirty="0">
                <a:latin typeface="+mj-ea"/>
              </a:rPr>
              <a:t> </a:t>
            </a:r>
            <a:r>
              <a:rPr lang="en-US" altLang="ko-KR" sz="1600" dirty="0">
                <a:latin typeface="+mj-ea"/>
              </a:rPr>
              <a:t>( OTP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743BFFE-899A-41FE-887A-B465163EA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511505"/>
              </p:ext>
            </p:extLst>
          </p:nvPr>
        </p:nvGraphicFramePr>
        <p:xfrm>
          <a:off x="113903" y="3755702"/>
          <a:ext cx="2543628" cy="2103308"/>
        </p:xfrm>
        <a:graphic>
          <a:graphicData uri="http://schemas.openxmlformats.org/drawingml/2006/table">
            <a:tbl>
              <a:tblPr/>
              <a:tblGrid>
                <a:gridCol w="337638">
                  <a:extLst>
                    <a:ext uri="{9D8B030D-6E8A-4147-A177-3AD203B41FA5}">
                      <a16:colId xmlns:a16="http://schemas.microsoft.com/office/drawing/2014/main" val="508419522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174465440"/>
                    </a:ext>
                  </a:extLst>
                </a:gridCol>
              </a:tblGrid>
              <a:tr h="196451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9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메인전원</a:t>
                      </a:r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ko-KR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ON/OFF </a:t>
                      </a:r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스위치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400908"/>
                  </a:ext>
                </a:extLst>
              </a:tr>
              <a:tr h="172759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9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환기구</a:t>
                      </a:r>
                      <a:endParaRPr lang="ko-KR" altLang="en-US" sz="9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97616"/>
                  </a:ext>
                </a:extLst>
              </a:tr>
              <a:tr h="196451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20Char *2Line </a:t>
                      </a:r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단일 </a:t>
                      </a:r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LCD Display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218057"/>
                  </a:ext>
                </a:extLst>
              </a:tr>
              <a:tr h="196451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CC Mode Lamp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994448"/>
                  </a:ext>
                </a:extLst>
              </a:tr>
              <a:tr h="196451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CR Mode Lamp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7775825"/>
                  </a:ext>
                </a:extLst>
              </a:tr>
              <a:tr h="172759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CV Mode Lamp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214636"/>
                  </a:ext>
                </a:extLst>
              </a:tr>
              <a:tr h="277741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Dynamic Mode Lamp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959333"/>
                  </a:ext>
                </a:extLst>
              </a:tr>
              <a:tr h="196451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Cycling Mode </a:t>
                      </a:r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상태 </a:t>
                      </a:r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Lamp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079254"/>
                  </a:ext>
                </a:extLst>
              </a:tr>
              <a:tr h="196451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Remote Interface Lamp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905937"/>
                  </a:ext>
                </a:extLst>
              </a:tr>
              <a:tr h="277741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Protection Lamp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952687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87FE3D-4559-4B15-B5EA-E4F3727D8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42112"/>
              </p:ext>
            </p:extLst>
          </p:nvPr>
        </p:nvGraphicFramePr>
        <p:xfrm>
          <a:off x="2182473" y="3741043"/>
          <a:ext cx="2543628" cy="1048676"/>
        </p:xfrm>
        <a:graphic>
          <a:graphicData uri="http://schemas.openxmlformats.org/drawingml/2006/table">
            <a:tbl>
              <a:tblPr/>
              <a:tblGrid>
                <a:gridCol w="337638">
                  <a:extLst>
                    <a:ext uri="{9D8B030D-6E8A-4147-A177-3AD203B41FA5}">
                      <a16:colId xmlns:a16="http://schemas.microsoft.com/office/drawing/2014/main" val="2696493835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3772109722"/>
                    </a:ext>
                  </a:extLst>
                </a:gridCol>
              </a:tblGrid>
              <a:tr h="175059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Error Lamp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539755"/>
                  </a:ext>
                </a:extLst>
              </a:tr>
              <a:tr h="175059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설정 </a:t>
                      </a:r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Encoder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171298"/>
                  </a:ext>
                </a:extLst>
              </a:tr>
              <a:tr h="247498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13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좌측 방향 </a:t>
                      </a:r>
                      <a:r>
                        <a:rPr lang="en-US" altLang="ko-KR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Cursor </a:t>
                      </a:r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또는 메뉴 변경 </a:t>
                      </a:r>
                      <a:r>
                        <a:rPr lang="en-US" altLang="ko-KR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1030776"/>
                  </a:ext>
                </a:extLst>
              </a:tr>
              <a:tr h="247498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14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우측 방향 </a:t>
                      </a:r>
                      <a:r>
                        <a:rPr lang="en-US" altLang="ko-KR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Cursor </a:t>
                      </a:r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또는 메뉴 변경 </a:t>
                      </a:r>
                      <a:r>
                        <a:rPr lang="en-US" altLang="ko-KR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7847979"/>
                  </a:ext>
                </a:extLst>
              </a:tr>
              <a:tr h="175059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15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입력 전압</a:t>
                      </a:r>
                      <a:r>
                        <a:rPr lang="en-US" altLang="ko-KR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전류 </a:t>
                      </a:r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ON/OFF Key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04861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5562482-A473-4B0C-A38F-5B686B73E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372333"/>
              </p:ext>
            </p:extLst>
          </p:nvPr>
        </p:nvGraphicFramePr>
        <p:xfrm>
          <a:off x="2182473" y="4811366"/>
          <a:ext cx="2971800" cy="1024044"/>
        </p:xfrm>
        <a:graphic>
          <a:graphicData uri="http://schemas.openxmlformats.org/drawingml/2006/table">
            <a:tbl>
              <a:tblPr/>
              <a:tblGrid>
                <a:gridCol w="332127">
                  <a:extLst>
                    <a:ext uri="{9D8B030D-6E8A-4147-A177-3AD203B41FA5}">
                      <a16:colId xmlns:a16="http://schemas.microsoft.com/office/drawing/2014/main" val="1650266599"/>
                    </a:ext>
                  </a:extLst>
                </a:gridCol>
                <a:gridCol w="2639673">
                  <a:extLst>
                    <a:ext uri="{9D8B030D-6E8A-4147-A177-3AD203B41FA5}">
                      <a16:colId xmlns:a16="http://schemas.microsoft.com/office/drawing/2014/main" val="796521231"/>
                    </a:ext>
                  </a:extLst>
                </a:gridCol>
              </a:tblGrid>
              <a:tr h="209871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Mode </a:t>
                      </a:r>
                      <a:r>
                        <a:rPr lang="ko-KR" alt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설정 </a:t>
                      </a:r>
                      <a:r>
                        <a:rPr 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690152"/>
                  </a:ext>
                </a:extLst>
              </a:tr>
              <a:tr h="174663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17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Range </a:t>
                      </a:r>
                      <a:r>
                        <a:rPr lang="ko-KR" alt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설정 </a:t>
                      </a:r>
                      <a:r>
                        <a:rPr 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506632"/>
                  </a:ext>
                </a:extLst>
              </a:tr>
              <a:tr h="209871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18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Slew </a:t>
                      </a:r>
                      <a:r>
                        <a:rPr lang="ko-KR" alt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설정 </a:t>
                      </a:r>
                      <a:r>
                        <a:rPr 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503768"/>
                  </a:ext>
                </a:extLst>
              </a:tr>
              <a:tr h="209871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19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IO/Local </a:t>
                      </a:r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설정 </a:t>
                      </a:r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6471294"/>
                  </a:ext>
                </a:extLst>
              </a:tr>
              <a:tr h="209871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Short ON/OFF </a:t>
                      </a:r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설정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462484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3E9F112-952A-4791-9FA3-8ACDF4AA4C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83278"/>
              </p:ext>
            </p:extLst>
          </p:nvPr>
        </p:nvGraphicFramePr>
        <p:xfrm>
          <a:off x="4494101" y="3755703"/>
          <a:ext cx="2971800" cy="2138572"/>
        </p:xfrm>
        <a:graphic>
          <a:graphicData uri="http://schemas.openxmlformats.org/drawingml/2006/table">
            <a:tbl>
              <a:tblPr/>
              <a:tblGrid>
                <a:gridCol w="480060">
                  <a:extLst>
                    <a:ext uri="{9D8B030D-6E8A-4147-A177-3AD203B41FA5}">
                      <a16:colId xmlns:a16="http://schemas.microsoft.com/office/drawing/2014/main" val="604015744"/>
                    </a:ext>
                  </a:extLst>
                </a:gridCol>
                <a:gridCol w="2491740">
                  <a:extLst>
                    <a:ext uri="{9D8B030D-6E8A-4147-A177-3AD203B41FA5}">
                      <a16:colId xmlns:a16="http://schemas.microsoft.com/office/drawing/2014/main" val="1817375288"/>
                    </a:ext>
                  </a:extLst>
                </a:gridCol>
              </a:tblGrid>
              <a:tr h="16035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21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Recall, Save Key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680467"/>
                  </a:ext>
                </a:extLst>
              </a:tr>
              <a:tr h="257803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22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ESC </a:t>
                      </a:r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및 </a:t>
                      </a:r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Err </a:t>
                      </a:r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체크</a:t>
                      </a:r>
                      <a:r>
                        <a:rPr lang="en-US" altLang="ko-KR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, </a:t>
                      </a:r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Protection </a:t>
                      </a:r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제거 </a:t>
                      </a:r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611819"/>
                  </a:ext>
                </a:extLst>
              </a:tr>
              <a:tr h="182348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23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B- Memory, Factory </a:t>
                      </a:r>
                      <a:r>
                        <a:rPr lang="ko-KR" alt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설정 </a:t>
                      </a:r>
                      <a:r>
                        <a:rPr 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120949"/>
                  </a:ext>
                </a:extLst>
              </a:tr>
              <a:tr h="182348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24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A- Memory, Calibration </a:t>
                      </a:r>
                      <a:r>
                        <a:rPr lang="ko-KR" alt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설정 </a:t>
                      </a:r>
                      <a:r>
                        <a:rPr 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075650"/>
                  </a:ext>
                </a:extLst>
              </a:tr>
              <a:tr h="257803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25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Dynamic Cycling Time, Dynamic Duty </a:t>
                      </a:r>
                      <a:r>
                        <a:rPr lang="ko-KR" alt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설정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497873"/>
                  </a:ext>
                </a:extLst>
              </a:tr>
              <a:tr h="182348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26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Dynamic ON/OFF </a:t>
                      </a:r>
                      <a:r>
                        <a:rPr lang="ko-KR" alt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설정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1709314"/>
                  </a:ext>
                </a:extLst>
              </a:tr>
              <a:tr h="182348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27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Cycling Sequence </a:t>
                      </a:r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설정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956625"/>
                  </a:ext>
                </a:extLst>
              </a:tr>
              <a:tr h="257803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28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Cycling Repeat </a:t>
                      </a:r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설정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627218"/>
                  </a:ext>
                </a:extLst>
              </a:tr>
              <a:tr h="257803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29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Cycling Step </a:t>
                      </a:r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설정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544709"/>
                  </a:ext>
                </a:extLst>
              </a:tr>
              <a:tr h="182348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30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Cycling ON/OFF Key</a:t>
                      </a:r>
                    </a:p>
                  </a:txBody>
                  <a:tcPr marL="31600" marR="31600" marT="23700" marB="237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8808100"/>
                  </a:ext>
                </a:extLst>
              </a:tr>
            </a:tbl>
          </a:graphicData>
        </a:graphic>
      </p:graphicFrame>
      <p:sp>
        <p:nvSpPr>
          <p:cNvPr id="11" name="제목 1">
            <a:extLst>
              <a:ext uri="{FF2B5EF4-FFF2-40B4-BE49-F238E27FC236}">
                <a16:creationId xmlns:a16="http://schemas.microsoft.com/office/drawing/2014/main" id="{12A35813-2590-414D-A6A8-8F6589E94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Power Supply - </a:t>
            </a:r>
            <a:r>
              <a:rPr lang="ko-KR" altLang="en-US" dirty="0"/>
              <a:t>전자로드</a:t>
            </a:r>
          </a:p>
        </p:txBody>
      </p:sp>
    </p:spTree>
    <p:extLst>
      <p:ext uri="{BB962C8B-B14F-4D97-AF65-F5344CB8AC3E}">
        <p14:creationId xmlns:p14="http://schemas.microsoft.com/office/powerpoint/2010/main" val="2372041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DC41C4-847B-4F2D-9853-64BC7596C588}"/>
              </a:ext>
            </a:extLst>
          </p:cNvPr>
          <p:cNvSpPr txBox="1"/>
          <p:nvPr/>
        </p:nvSpPr>
        <p:spPr>
          <a:xfrm>
            <a:off x="218357" y="424708"/>
            <a:ext cx="3924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전자 로드 </a:t>
            </a:r>
            <a:r>
              <a:rPr lang="en-US" altLang="ko-KR" b="1" dirty="0"/>
              <a:t>(EL)</a:t>
            </a:r>
            <a:r>
              <a:rPr lang="en-US" altLang="ko-KR" dirty="0"/>
              <a:t>  LF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보급형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115D6B-742F-441D-8394-8AE76FC87F34}"/>
              </a:ext>
            </a:extLst>
          </p:cNvPr>
          <p:cNvSpPr/>
          <p:nvPr/>
        </p:nvSpPr>
        <p:spPr>
          <a:xfrm>
            <a:off x="5809952" y="794039"/>
            <a:ext cx="581487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200W ~ 2 KW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3-Digit </a:t>
            </a:r>
            <a:r>
              <a:rPr lang="ko-KR" altLang="en-US" sz="1600" dirty="0">
                <a:latin typeface="+mj-ea"/>
                <a:ea typeface="+mj-ea"/>
              </a:rPr>
              <a:t>분해능</a:t>
            </a: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채널 수 </a:t>
            </a:r>
            <a:r>
              <a:rPr lang="en-US" altLang="ko-KR" sz="1600" dirty="0">
                <a:latin typeface="+mj-ea"/>
                <a:ea typeface="+mj-ea"/>
              </a:rPr>
              <a:t>: </a:t>
            </a:r>
            <a:r>
              <a:rPr lang="ko-KR" altLang="en-US" sz="1600" dirty="0">
                <a:latin typeface="+mj-ea"/>
                <a:ea typeface="+mj-ea"/>
              </a:rPr>
              <a:t>가변 </a:t>
            </a:r>
            <a:r>
              <a:rPr lang="en-US" altLang="ko-KR" sz="1600" dirty="0">
                <a:latin typeface="+mj-ea"/>
                <a:ea typeface="+mj-ea"/>
              </a:rPr>
              <a:t>1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+ </a:t>
            </a:r>
            <a:r>
              <a:rPr lang="ko-KR" altLang="en-US" sz="1600" dirty="0">
                <a:latin typeface="+mj-ea"/>
                <a:ea typeface="+mj-ea"/>
              </a:rPr>
              <a:t>고정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. Isolation type</a:t>
            </a: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RS-232C, RS-485, USB</a:t>
            </a: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</a:rPr>
              <a:t>Mode : CC, CV, CR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</a:rPr>
              <a:t>Protection : </a:t>
            </a:r>
            <a:r>
              <a:rPr lang="ko-KR" altLang="en-US" sz="1600" dirty="0">
                <a:latin typeface="+mj-ea"/>
              </a:rPr>
              <a:t>과전압 </a:t>
            </a:r>
            <a:r>
              <a:rPr lang="en-US" altLang="ko-KR" sz="1600" dirty="0">
                <a:latin typeface="+mj-ea"/>
              </a:rPr>
              <a:t>( OVP ), </a:t>
            </a:r>
            <a:r>
              <a:rPr lang="ko-KR" altLang="en-US" sz="1600" dirty="0" err="1">
                <a:latin typeface="+mj-ea"/>
              </a:rPr>
              <a:t>과전력</a:t>
            </a:r>
            <a:r>
              <a:rPr lang="en-US" altLang="ko-KR" sz="1600" dirty="0">
                <a:latin typeface="+mj-ea"/>
              </a:rPr>
              <a:t> ( OPP ), </a:t>
            </a:r>
            <a:r>
              <a:rPr lang="ko-KR" altLang="en-US" sz="1600" dirty="0" err="1">
                <a:latin typeface="+mj-ea"/>
              </a:rPr>
              <a:t>과온도</a:t>
            </a:r>
            <a:r>
              <a:rPr lang="ko-KR" altLang="en-US" sz="1600" dirty="0">
                <a:latin typeface="+mj-ea"/>
              </a:rPr>
              <a:t> </a:t>
            </a:r>
            <a:r>
              <a:rPr lang="en-US" altLang="ko-KR" sz="1600" dirty="0">
                <a:latin typeface="+mj-ea"/>
              </a:rPr>
              <a:t>( OTP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</a:endParaRPr>
          </a:p>
        </p:txBody>
      </p:sp>
      <p:pic>
        <p:nvPicPr>
          <p:cNvPr id="7" name="Picture 3" descr="http://www.odacore.com/wp-content/uploads/2017/09/lfnum.jpg">
            <a:extLst>
              <a:ext uri="{FF2B5EF4-FFF2-40B4-BE49-F238E27FC236}">
                <a16:creationId xmlns:a16="http://schemas.microsoft.com/office/drawing/2014/main" id="{BB7B53E2-5E27-49C8-8AB7-9826B7699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3" r="17935"/>
          <a:stretch/>
        </p:blipFill>
        <p:spPr bwMode="auto">
          <a:xfrm>
            <a:off x="578213" y="819310"/>
            <a:ext cx="4009292" cy="169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AC33365-4625-4BA1-891C-1A022EE64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755407"/>
              </p:ext>
            </p:extLst>
          </p:nvPr>
        </p:nvGraphicFramePr>
        <p:xfrm>
          <a:off x="-4351664" y="794040"/>
          <a:ext cx="4223690" cy="3436080"/>
        </p:xfrm>
        <a:graphic>
          <a:graphicData uri="http://schemas.openxmlformats.org/drawingml/2006/table">
            <a:tbl>
              <a:tblPr/>
              <a:tblGrid>
                <a:gridCol w="329867">
                  <a:extLst>
                    <a:ext uri="{9D8B030D-6E8A-4147-A177-3AD203B41FA5}">
                      <a16:colId xmlns:a16="http://schemas.microsoft.com/office/drawing/2014/main" val="1931467766"/>
                    </a:ext>
                  </a:extLst>
                </a:gridCol>
                <a:gridCol w="1342173">
                  <a:extLst>
                    <a:ext uri="{9D8B030D-6E8A-4147-A177-3AD203B41FA5}">
                      <a16:colId xmlns:a16="http://schemas.microsoft.com/office/drawing/2014/main" val="3362141649"/>
                    </a:ext>
                  </a:extLst>
                </a:gridCol>
                <a:gridCol w="339236">
                  <a:extLst>
                    <a:ext uri="{9D8B030D-6E8A-4147-A177-3AD203B41FA5}">
                      <a16:colId xmlns:a16="http://schemas.microsoft.com/office/drawing/2014/main" val="2737546532"/>
                    </a:ext>
                  </a:extLst>
                </a:gridCol>
                <a:gridCol w="2212414">
                  <a:extLst>
                    <a:ext uri="{9D8B030D-6E8A-4147-A177-3AD203B41FA5}">
                      <a16:colId xmlns:a16="http://schemas.microsoft.com/office/drawing/2014/main" val="3099145647"/>
                    </a:ext>
                  </a:extLst>
                </a:gridCol>
              </a:tblGrid>
              <a:tr h="174665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377987"/>
                  </a:ext>
                </a:extLst>
              </a:tr>
              <a:tr h="174665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425861"/>
                  </a:ext>
                </a:extLst>
              </a:tr>
              <a:tr h="174665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140169"/>
                  </a:ext>
                </a:extLst>
              </a:tr>
              <a:tr h="174665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608968"/>
                  </a:ext>
                </a:extLst>
              </a:tr>
              <a:tr h="174665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738431"/>
                  </a:ext>
                </a:extLst>
              </a:tr>
              <a:tr h="172055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467189"/>
                  </a:ext>
                </a:extLst>
              </a:tr>
              <a:tr h="165144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112556"/>
                  </a:ext>
                </a:extLst>
              </a:tr>
              <a:tr h="174665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ko-KR" altLang="en-US" sz="9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ko-KR" altLang="en-US" sz="9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013119"/>
                  </a:ext>
                </a:extLst>
              </a:tr>
              <a:tr h="174665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ko-KR" altLang="en-US" sz="9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ko-KR" altLang="en-US" sz="9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219195"/>
                  </a:ext>
                </a:extLst>
              </a:tr>
              <a:tr h="174665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55431" marR="55431" marT="27716" marB="27716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55431" marR="55431" marT="27716" marB="277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065449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2DB6041-C88F-4354-8D3F-97A534D89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881625"/>
              </p:ext>
            </p:extLst>
          </p:nvPr>
        </p:nvGraphicFramePr>
        <p:xfrm>
          <a:off x="0" y="2579952"/>
          <a:ext cx="1828800" cy="1238688"/>
        </p:xfrm>
        <a:graphic>
          <a:graphicData uri="http://schemas.openxmlformats.org/drawingml/2006/table">
            <a:tbl>
              <a:tblPr/>
              <a:tblGrid>
                <a:gridCol w="360793">
                  <a:extLst>
                    <a:ext uri="{9D8B030D-6E8A-4147-A177-3AD203B41FA5}">
                      <a16:colId xmlns:a16="http://schemas.microsoft.com/office/drawing/2014/main" val="71140061"/>
                    </a:ext>
                  </a:extLst>
                </a:gridCol>
                <a:gridCol w="1468007">
                  <a:extLst>
                    <a:ext uri="{9D8B030D-6E8A-4147-A177-3AD203B41FA5}">
                      <a16:colId xmlns:a16="http://schemas.microsoft.com/office/drawing/2014/main" val="1868809299"/>
                    </a:ext>
                  </a:extLst>
                </a:gridCol>
              </a:tblGrid>
              <a:tr h="17466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메인전원 </a:t>
                      </a:r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ON/OFF </a:t>
                      </a:r>
                      <a:r>
                        <a:rPr lang="ko-KR" alt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스위치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8927299"/>
                  </a:ext>
                </a:extLst>
              </a:tr>
              <a:tr h="17466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LCD Display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264191"/>
                  </a:ext>
                </a:extLst>
              </a:tr>
              <a:tr h="17466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설정 </a:t>
                      </a:r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Encoder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098641"/>
                  </a:ext>
                </a:extLst>
              </a:tr>
              <a:tr h="17466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Cursor &amp; </a:t>
                      </a:r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메뉴변경 </a:t>
                      </a:r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100374"/>
                  </a:ext>
                </a:extLst>
              </a:tr>
              <a:tr h="17466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Cursor &amp; </a:t>
                      </a:r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메뉴변경 </a:t>
                      </a:r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25677"/>
                  </a:ext>
                </a:extLst>
              </a:tr>
              <a:tr h="17205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DC Input ON/OFF Key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15553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612530D-FA6E-44E2-B9A6-29F05A81B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313320"/>
              </p:ext>
            </p:extLst>
          </p:nvPr>
        </p:nvGraphicFramePr>
        <p:xfrm>
          <a:off x="1746839" y="2579952"/>
          <a:ext cx="1672040" cy="825792"/>
        </p:xfrm>
        <a:graphic>
          <a:graphicData uri="http://schemas.openxmlformats.org/drawingml/2006/table">
            <a:tbl>
              <a:tblPr/>
              <a:tblGrid>
                <a:gridCol w="329867">
                  <a:extLst>
                    <a:ext uri="{9D8B030D-6E8A-4147-A177-3AD203B41FA5}">
                      <a16:colId xmlns:a16="http://schemas.microsoft.com/office/drawing/2014/main" val="934090417"/>
                    </a:ext>
                  </a:extLst>
                </a:gridCol>
                <a:gridCol w="1342173">
                  <a:extLst>
                    <a:ext uri="{9D8B030D-6E8A-4147-A177-3AD203B41FA5}">
                      <a16:colId xmlns:a16="http://schemas.microsoft.com/office/drawing/2014/main" val="1609467049"/>
                    </a:ext>
                  </a:extLst>
                </a:gridCol>
              </a:tblGrid>
              <a:tr h="165144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Test Mode </a:t>
                      </a:r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셋팅 </a:t>
                      </a:r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17077"/>
                  </a:ext>
                </a:extLst>
              </a:tr>
              <a:tr h="17466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Display Page </a:t>
                      </a:r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변경 </a:t>
                      </a:r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951053"/>
                  </a:ext>
                </a:extLst>
              </a:tr>
              <a:tr h="17466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CV/CC Range </a:t>
                      </a:r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셋팅 </a:t>
                      </a:r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8202884"/>
                  </a:ext>
                </a:extLst>
              </a:tr>
              <a:tr h="17466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IO/Local </a:t>
                      </a:r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셋팅 </a:t>
                      </a:r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76440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435F6CD-97D7-4E98-A9D6-DE8DAE8DD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391339"/>
              </p:ext>
            </p:extLst>
          </p:nvPr>
        </p:nvGraphicFramePr>
        <p:xfrm>
          <a:off x="1750621" y="3427098"/>
          <a:ext cx="2551650" cy="412896"/>
        </p:xfrm>
        <a:graphic>
          <a:graphicData uri="http://schemas.openxmlformats.org/drawingml/2006/table">
            <a:tbl>
              <a:tblPr/>
              <a:tblGrid>
                <a:gridCol w="339236">
                  <a:extLst>
                    <a:ext uri="{9D8B030D-6E8A-4147-A177-3AD203B41FA5}">
                      <a16:colId xmlns:a16="http://schemas.microsoft.com/office/drawing/2014/main" val="2471542646"/>
                    </a:ext>
                  </a:extLst>
                </a:gridCol>
                <a:gridCol w="2212414">
                  <a:extLst>
                    <a:ext uri="{9D8B030D-6E8A-4147-A177-3AD203B41FA5}">
                      <a16:colId xmlns:a16="http://schemas.microsoft.com/office/drawing/2014/main" val="3624830743"/>
                    </a:ext>
                  </a:extLst>
                </a:gridCol>
              </a:tblGrid>
              <a:tr h="17466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Menu Escape Key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017713"/>
                  </a:ext>
                </a:extLst>
              </a:tr>
              <a:tr h="17466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Save/Recall &amp; V-Sensing </a:t>
                      </a:r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셋팅 </a:t>
                      </a:r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69298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5F203DF-AB51-4D0A-856A-50C39211D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742044"/>
              </p:ext>
            </p:extLst>
          </p:nvPr>
        </p:nvGraphicFramePr>
        <p:xfrm>
          <a:off x="3889893" y="2579952"/>
          <a:ext cx="2850876" cy="1032240"/>
        </p:xfrm>
        <a:graphic>
          <a:graphicData uri="http://schemas.openxmlformats.org/drawingml/2006/table">
            <a:tbl>
              <a:tblPr/>
              <a:tblGrid>
                <a:gridCol w="379017">
                  <a:extLst>
                    <a:ext uri="{9D8B030D-6E8A-4147-A177-3AD203B41FA5}">
                      <a16:colId xmlns:a16="http://schemas.microsoft.com/office/drawing/2014/main" val="4046510631"/>
                    </a:ext>
                  </a:extLst>
                </a:gridCol>
                <a:gridCol w="2471859">
                  <a:extLst>
                    <a:ext uri="{9D8B030D-6E8A-4147-A177-3AD203B41FA5}">
                      <a16:colId xmlns:a16="http://schemas.microsoft.com/office/drawing/2014/main" val="3356255826"/>
                    </a:ext>
                  </a:extLst>
                </a:gridCol>
              </a:tblGrid>
              <a:tr h="17466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13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Short Mode &amp; Key Lock </a:t>
                      </a:r>
                      <a:r>
                        <a:rPr lang="ko-KR" alt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셋팅 </a:t>
                      </a:r>
                      <a:r>
                        <a:rPr 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756660"/>
                  </a:ext>
                </a:extLst>
              </a:tr>
              <a:tr h="17466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14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Cycling Mode </a:t>
                      </a:r>
                      <a:r>
                        <a:rPr lang="ko-KR" alt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동작 </a:t>
                      </a:r>
                      <a:r>
                        <a:rPr 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6982435"/>
                  </a:ext>
                </a:extLst>
              </a:tr>
              <a:tr h="17466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15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Cycling Mode </a:t>
                      </a:r>
                      <a:r>
                        <a:rPr lang="ko-KR" alt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셋팅 </a:t>
                      </a:r>
                      <a:r>
                        <a:rPr lang="en-US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798361"/>
                  </a:ext>
                </a:extLst>
              </a:tr>
              <a:tr h="17205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Dynamic Mode </a:t>
                      </a:r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동작 </a:t>
                      </a:r>
                      <a:r>
                        <a:rPr lang="en-US" altLang="ko-KR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&amp; </a:t>
                      </a:r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Calibration </a:t>
                      </a:r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셋팅 </a:t>
                      </a:r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477940"/>
                  </a:ext>
                </a:extLst>
              </a:tr>
              <a:tr h="165144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9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17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Dynamic Mode &amp; Factory Mode </a:t>
                      </a:r>
                      <a:r>
                        <a:rPr lang="ko-KR" alt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셋팅 </a:t>
                      </a:r>
                      <a:r>
                        <a:rPr lang="en-US" sz="9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</a:t>
                      </a:r>
                    </a:p>
                  </a:txBody>
                  <a:tcPr marL="46193" marR="46193" marT="34644" marB="3464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884113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E25C30-A445-4AE2-9239-C16BC8F595C1}"/>
              </a:ext>
            </a:extLst>
          </p:cNvPr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899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52" y="1114943"/>
            <a:ext cx="3859914" cy="385991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992213" y="626193"/>
            <a:ext cx="6451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n-ea"/>
              </a:rPr>
              <a:t>Li-ion </a:t>
            </a:r>
            <a:r>
              <a:rPr lang="ko-KR" altLang="en-US" b="1" dirty="0">
                <a:latin typeface="+mn-ea"/>
              </a:rPr>
              <a:t>배터리의 </a:t>
            </a:r>
            <a:r>
              <a:rPr lang="ko-KR" altLang="en-US" b="1" dirty="0" err="1">
                <a:latin typeface="+mn-ea"/>
              </a:rPr>
              <a:t>충방전</a:t>
            </a:r>
            <a:r>
              <a:rPr lang="ko-KR" altLang="en-US" b="1" dirty="0">
                <a:latin typeface="+mn-ea"/>
              </a:rPr>
              <a:t> 시험에 최적인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회생</a:t>
            </a:r>
            <a:r>
              <a:rPr lang="ko-KR" altLang="en-US" b="1" dirty="0">
                <a:latin typeface="+mn-ea"/>
              </a:rPr>
              <a:t>형 직류 전원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8739" y="4395787"/>
            <a:ext cx="550360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b="1" dirty="0">
                <a:solidFill>
                  <a:srgbClr val="444444"/>
                </a:solidFill>
                <a:latin typeface="+mn-ea"/>
              </a:rPr>
              <a:t>에너지 효율성</a:t>
            </a:r>
            <a:endParaRPr lang="en-US" altLang="ko-KR" sz="1700" b="1" dirty="0">
              <a:solidFill>
                <a:srgbClr val="444444"/>
              </a:solidFill>
              <a:latin typeface="+mn-ea"/>
            </a:endParaRPr>
          </a:p>
          <a:p>
            <a:endParaRPr lang="en-US" altLang="ko-KR" sz="1700" dirty="0">
              <a:solidFill>
                <a:srgbClr val="444444"/>
              </a:solidFill>
              <a:latin typeface="+mn-ea"/>
            </a:endParaRPr>
          </a:p>
          <a:p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기존의 전자부하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(Electronic Load)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는 에너지를 열로 소비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/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소실됩니다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.</a:t>
            </a:r>
          </a:p>
          <a:p>
            <a:r>
              <a:rPr lang="en-US" altLang="ko-KR" sz="1700" dirty="0" err="1">
                <a:solidFill>
                  <a:srgbClr val="444444"/>
                </a:solidFill>
                <a:latin typeface="+mn-ea"/>
              </a:rPr>
              <a:t>pCUBE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는 배터리 </a:t>
            </a:r>
            <a:r>
              <a:rPr lang="ko-KR" altLang="en-US" sz="1700" dirty="0" err="1">
                <a:solidFill>
                  <a:srgbClr val="444444"/>
                </a:solidFill>
                <a:latin typeface="+mn-ea"/>
              </a:rPr>
              <a:t>방전시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 그 에너지를 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80~86%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가 회생되어 저장 혹은 설비에서 소비되므로 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 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전력의 낭비를 줄일 수 있습니다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.</a:t>
            </a:r>
          </a:p>
          <a:p>
            <a:endParaRPr lang="en-US" altLang="ko-KR" sz="1700" dirty="0">
              <a:solidFill>
                <a:srgbClr val="444444"/>
              </a:solidFill>
              <a:latin typeface="+mn-ea"/>
            </a:endParaRPr>
          </a:p>
          <a:p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이는 </a:t>
            </a:r>
            <a:r>
              <a:rPr lang="ko-KR" altLang="en-US" dirty="0" err="1">
                <a:solidFill>
                  <a:srgbClr val="444444"/>
                </a:solidFill>
                <a:latin typeface="+mn-ea"/>
              </a:rPr>
              <a:t>충방전</a:t>
            </a:r>
            <a:r>
              <a:rPr lang="ko-KR" altLang="en-US" dirty="0">
                <a:solidFill>
                  <a:srgbClr val="444444"/>
                </a:solidFill>
                <a:latin typeface="+mn-ea"/>
              </a:rPr>
              <a:t> 사이클 시험에서 그 효과가 뛰어납니다</a:t>
            </a:r>
            <a:r>
              <a:rPr lang="en-US" altLang="ko-KR" dirty="0">
                <a:solidFill>
                  <a:srgbClr val="444444"/>
                </a:solidFill>
                <a:latin typeface="+mn-ea"/>
              </a:rPr>
              <a:t>. </a:t>
            </a:r>
            <a:endParaRPr lang="ko-KR" altLang="en-US" b="0" i="0" dirty="0">
              <a:solidFill>
                <a:srgbClr val="444444"/>
              </a:solidFill>
              <a:effectLst/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519" y="4472026"/>
            <a:ext cx="5610687" cy="230973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58430" y="404102"/>
            <a:ext cx="15988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/>
              <a:t>pCUBE</a:t>
            </a:r>
            <a:endParaRPr lang="ko-KR" alt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712341" y="1384917"/>
            <a:ext cx="64796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전원과 전자부하의 일체형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인버터 회로를 이용하여 고용량</a:t>
            </a:r>
            <a:r>
              <a:rPr lang="en-US" altLang="ko-KR" dirty="0">
                <a:latin typeface="+mn-ea"/>
              </a:rPr>
              <a:t>(10KW)</a:t>
            </a:r>
            <a:r>
              <a:rPr lang="ko-KR" altLang="en-US" dirty="0">
                <a:latin typeface="+mn-ea"/>
              </a:rPr>
              <a:t>의 고속 고효율변환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에너지의 최대 </a:t>
            </a:r>
            <a:r>
              <a:rPr lang="en-US" altLang="ko-KR" dirty="0">
                <a:latin typeface="+mn-ea"/>
              </a:rPr>
              <a:t>86% </a:t>
            </a:r>
            <a:r>
              <a:rPr lang="ko-KR" altLang="en-US" dirty="0">
                <a:latin typeface="+mn-ea"/>
              </a:rPr>
              <a:t>회생하여 재사용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빠른 응답 속도 </a:t>
            </a:r>
            <a:r>
              <a:rPr lang="en-US" altLang="ko-KR" dirty="0">
                <a:latin typeface="+mn-ea"/>
              </a:rPr>
              <a:t>( Rising/Falling : 10ms / 500V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직병렬</a:t>
            </a:r>
            <a:r>
              <a:rPr lang="ko-KR" altLang="en-US" dirty="0">
                <a:latin typeface="+mn-ea"/>
              </a:rPr>
              <a:t> 확장 연결 가능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고전압용</a:t>
            </a:r>
            <a:r>
              <a:rPr lang="en-US" altLang="ko-KR" dirty="0">
                <a:latin typeface="+mn-ea"/>
              </a:rPr>
              <a:t>(500V), </a:t>
            </a:r>
            <a:r>
              <a:rPr lang="ko-KR" altLang="en-US" dirty="0">
                <a:latin typeface="+mn-ea"/>
              </a:rPr>
              <a:t>고전류용 </a:t>
            </a:r>
            <a:r>
              <a:rPr lang="en-US" altLang="ko-KR" dirty="0">
                <a:latin typeface="+mn-ea"/>
              </a:rPr>
              <a:t>(250A)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CAN/LAN </a:t>
            </a:r>
            <a:r>
              <a:rPr lang="ko-KR" altLang="en-US" dirty="0">
                <a:latin typeface="+mn-ea"/>
              </a:rPr>
              <a:t>지원</a:t>
            </a:r>
            <a:endParaRPr lang="en-US" altLang="ko-KR" dirty="0"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047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4601" y="446981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전원에서 전자 부하로 연속성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1123949"/>
            <a:ext cx="4723545" cy="3133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62" y="1123949"/>
            <a:ext cx="5243513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63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Tranducer</a:t>
            </a:r>
            <a:endParaRPr lang="ko-KR" altLang="en-US" sz="3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0EFD8D-03B8-42B9-91DB-F5F1EC2F9FB5}"/>
              </a:ext>
            </a:extLst>
          </p:cNvPr>
          <p:cNvSpPr txBox="1"/>
          <p:nvPr/>
        </p:nvSpPr>
        <p:spPr>
          <a:xfrm>
            <a:off x="760250" y="1090115"/>
            <a:ext cx="1104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Verivolt</a:t>
            </a:r>
            <a:r>
              <a:rPr lang="ko-KR" altLang="en-US" dirty="0"/>
              <a:t>사의 </a:t>
            </a:r>
            <a:r>
              <a:rPr lang="en-US" altLang="ko-KR" dirty="0" err="1"/>
              <a:t>Tranducer</a:t>
            </a:r>
            <a:r>
              <a:rPr lang="ko-KR" altLang="en-US" dirty="0"/>
              <a:t>는 </a:t>
            </a:r>
            <a:r>
              <a:rPr lang="en-US" altLang="ko-KR" dirty="0"/>
              <a:t>NI</a:t>
            </a:r>
            <a:r>
              <a:rPr lang="ko-KR" altLang="en-US" dirty="0"/>
              <a:t> </a:t>
            </a:r>
            <a:r>
              <a:rPr lang="en-US" altLang="ko-KR" dirty="0"/>
              <a:t>Hardware</a:t>
            </a:r>
            <a:r>
              <a:rPr lang="ko-KR" altLang="en-US" dirty="0"/>
              <a:t>와 적합한 </a:t>
            </a:r>
            <a:r>
              <a:rPr lang="en-US" altLang="ko-KR" dirty="0"/>
              <a:t>~~~</a:t>
            </a:r>
            <a:r>
              <a:rPr lang="ko-KR" altLang="en-US" dirty="0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A6D523-3D5A-4218-AA69-3499F0249E52}"/>
              </a:ext>
            </a:extLst>
          </p:cNvPr>
          <p:cNvSpPr txBox="1"/>
          <p:nvPr/>
        </p:nvSpPr>
        <p:spPr>
          <a:xfrm>
            <a:off x="12747038" y="1090115"/>
            <a:ext cx="11043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ODA Programmable Power Supply</a:t>
            </a:r>
            <a:r>
              <a:rPr lang="ko-KR" altLang="en-US" dirty="0"/>
              <a:t>는 전통적인 </a:t>
            </a:r>
            <a:r>
              <a:rPr lang="en-US" altLang="ko-KR" dirty="0"/>
              <a:t>Linear</a:t>
            </a:r>
            <a:r>
              <a:rPr lang="ko-KR" altLang="en-US" dirty="0"/>
              <a:t>방식의 </a:t>
            </a:r>
            <a:r>
              <a:rPr lang="en-US" altLang="ko-KR" dirty="0"/>
              <a:t>Power Supply</a:t>
            </a:r>
            <a:r>
              <a:rPr lang="ko-KR" altLang="en-US" dirty="0"/>
              <a:t>에 이어 </a:t>
            </a:r>
            <a:endParaRPr lang="en-US" altLang="ko-KR" dirty="0"/>
          </a:p>
          <a:p>
            <a:r>
              <a:rPr lang="en-US" altLang="ko-KR" dirty="0"/>
              <a:t>SMPS(Switching Mode Power Supply) </a:t>
            </a:r>
            <a:r>
              <a:rPr lang="ko-KR" altLang="en-US" dirty="0"/>
              <a:t>또한 성능적 신뢰를 기반으로 엔지니어들의 호평을 받고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전자로드</a:t>
            </a:r>
            <a:r>
              <a:rPr lang="en-US" altLang="ko-KR" dirty="0"/>
              <a:t>( Electronic Load )</a:t>
            </a:r>
            <a:r>
              <a:rPr lang="ko-KR" altLang="en-US" dirty="0"/>
              <a:t>는 고성능</a:t>
            </a:r>
            <a:r>
              <a:rPr lang="en-US" altLang="ko-KR" dirty="0"/>
              <a:t>, </a:t>
            </a:r>
            <a:r>
              <a:rPr lang="ko-KR" altLang="en-US" dirty="0"/>
              <a:t>고효율의 </a:t>
            </a:r>
            <a:r>
              <a:rPr lang="ko-KR" altLang="en-US" dirty="0" err="1"/>
              <a:t>프로그래머블</a:t>
            </a:r>
            <a:r>
              <a:rPr lang="ko-KR" altLang="en-US" dirty="0"/>
              <a:t> 전자로드로써 </a:t>
            </a:r>
            <a:r>
              <a:rPr lang="en-US" altLang="ko-KR" dirty="0"/>
              <a:t>SCPI ( Standard Commands for Programmable Instruments ) </a:t>
            </a:r>
            <a:r>
              <a:rPr lang="ko-KR" altLang="en-US" dirty="0"/>
              <a:t>프로토콜에 준하는 </a:t>
            </a:r>
            <a:r>
              <a:rPr lang="en-US" altLang="ko-KR" dirty="0"/>
              <a:t>RS-232C, RS-485, USB</a:t>
            </a:r>
            <a:r>
              <a:rPr lang="ko-KR" altLang="en-US" dirty="0"/>
              <a:t>통신이 가능하며</a:t>
            </a:r>
            <a:r>
              <a:rPr lang="en-US" altLang="ko-KR" dirty="0"/>
              <a:t>, </a:t>
            </a:r>
            <a:r>
              <a:rPr lang="ko-KR" altLang="en-US" dirty="0"/>
              <a:t>사용용도에 따라 보급형과 고급형으로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포엔스는</a:t>
            </a:r>
            <a:r>
              <a:rPr lang="ko-KR" altLang="en-US" dirty="0"/>
              <a:t> </a:t>
            </a:r>
            <a:r>
              <a:rPr lang="en-US" altLang="ko-KR" dirty="0"/>
              <a:t>ODA</a:t>
            </a:r>
            <a:r>
              <a:rPr lang="ko-KR" altLang="en-US" dirty="0"/>
              <a:t>와의 협력관계를 통해 국내 파워 </a:t>
            </a:r>
            <a:r>
              <a:rPr lang="ko-KR" altLang="en-US" dirty="0" err="1"/>
              <a:t>써플라이</a:t>
            </a:r>
            <a:r>
              <a:rPr lang="ko-KR" altLang="en-US" dirty="0"/>
              <a:t> 시장의 독보적 성장을 보인 </a:t>
            </a:r>
            <a:r>
              <a:rPr lang="en-US" altLang="ko-KR" dirty="0"/>
              <a:t>ODA Power Supply</a:t>
            </a:r>
          </a:p>
          <a:p>
            <a:r>
              <a:rPr lang="ko-KR" altLang="en-US" dirty="0"/>
              <a:t>에 대한 다음과 같은 고객 </a:t>
            </a:r>
            <a:r>
              <a:rPr lang="en-US" altLang="ko-KR" dirty="0"/>
              <a:t>benefit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054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7F6723D-52BE-44CF-955B-457FE372ADE2}"/>
              </a:ext>
            </a:extLst>
          </p:cNvPr>
          <p:cNvSpPr/>
          <p:nvPr/>
        </p:nvSpPr>
        <p:spPr>
          <a:xfrm>
            <a:off x="1172498" y="4277158"/>
            <a:ext cx="2274907" cy="934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Current </a:t>
            </a:r>
            <a:r>
              <a:rPr lang="ko-KR" altLang="en-US" dirty="0"/>
              <a:t>페이지 </a:t>
            </a:r>
            <a:endParaRPr lang="en-US" altLang="ko-KR" dirty="0"/>
          </a:p>
          <a:p>
            <a:pPr algn="ctr"/>
            <a:r>
              <a:rPr lang="ko-KR" altLang="en-US" dirty="0"/>
              <a:t>이동 버튼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A1B0C2C-CCBD-4DA3-92FE-36FFC673BD99}"/>
              </a:ext>
            </a:extLst>
          </p:cNvPr>
          <p:cNvSpPr/>
          <p:nvPr/>
        </p:nvSpPr>
        <p:spPr>
          <a:xfrm>
            <a:off x="3830580" y="4277158"/>
            <a:ext cx="2274907" cy="934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Voltage </a:t>
            </a:r>
            <a:r>
              <a:rPr lang="ko-KR" altLang="en-US" dirty="0"/>
              <a:t>페이지 </a:t>
            </a:r>
            <a:endParaRPr lang="en-US" altLang="ko-KR" dirty="0"/>
          </a:p>
          <a:p>
            <a:pPr algn="ctr"/>
            <a:r>
              <a:rPr lang="ko-KR" altLang="en-US" dirty="0"/>
              <a:t>이동 버튼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29DAEC5-10F0-41DA-A1B6-CA69B907C4ED}"/>
              </a:ext>
            </a:extLst>
          </p:cNvPr>
          <p:cNvSpPr/>
          <p:nvPr/>
        </p:nvSpPr>
        <p:spPr>
          <a:xfrm>
            <a:off x="6390232" y="4277158"/>
            <a:ext cx="2274907" cy="934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Isolate </a:t>
            </a:r>
            <a:r>
              <a:rPr lang="ko-KR" altLang="en-US" dirty="0"/>
              <a:t>페이지 </a:t>
            </a:r>
            <a:endParaRPr lang="en-US" altLang="ko-KR" dirty="0"/>
          </a:p>
          <a:p>
            <a:pPr algn="ctr"/>
            <a:r>
              <a:rPr lang="ko-KR" altLang="en-US" dirty="0"/>
              <a:t>이동 버튼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125E65B-6C0F-46EA-9A3B-66ABA94B6682}"/>
              </a:ext>
            </a:extLst>
          </p:cNvPr>
          <p:cNvSpPr/>
          <p:nvPr/>
        </p:nvSpPr>
        <p:spPr>
          <a:xfrm>
            <a:off x="8909666" y="4277158"/>
            <a:ext cx="2274907" cy="934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Connect </a:t>
            </a:r>
            <a:r>
              <a:rPr lang="ko-KR" altLang="en-US" dirty="0"/>
              <a:t>페이지 </a:t>
            </a:r>
            <a:endParaRPr lang="en-US" altLang="ko-KR" dirty="0"/>
          </a:p>
          <a:p>
            <a:pPr algn="ctr"/>
            <a:r>
              <a:rPr lang="ko-KR" altLang="en-US" dirty="0"/>
              <a:t>이동 버튼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B0DA0D-FF92-459B-83CF-65783879E1E0}"/>
              </a:ext>
            </a:extLst>
          </p:cNvPr>
          <p:cNvSpPr/>
          <p:nvPr/>
        </p:nvSpPr>
        <p:spPr>
          <a:xfrm>
            <a:off x="812265" y="4154877"/>
            <a:ext cx="10725339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4205A30-5D80-42BF-A23A-BBDA1D4CF3F9}"/>
              </a:ext>
            </a:extLst>
          </p:cNvPr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866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4B1E43A-C833-423A-8CE7-1A6B6A4B72BA}"/>
              </a:ext>
            </a:extLst>
          </p:cNvPr>
          <p:cNvGrpSpPr/>
          <p:nvPr/>
        </p:nvGrpSpPr>
        <p:grpSpPr>
          <a:xfrm>
            <a:off x="339914" y="741602"/>
            <a:ext cx="6583319" cy="5651795"/>
            <a:chOff x="6605143" y="778503"/>
            <a:chExt cx="6583319" cy="565179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5414AA2-CB18-4E6F-8039-C517D3126D3F}"/>
                </a:ext>
              </a:extLst>
            </p:cNvPr>
            <p:cNvGrpSpPr/>
            <p:nvPr/>
          </p:nvGrpSpPr>
          <p:grpSpPr>
            <a:xfrm>
              <a:off x="7628627" y="778503"/>
              <a:ext cx="5559835" cy="4869807"/>
              <a:chOff x="7744373" y="144448"/>
              <a:chExt cx="3976839" cy="3483276"/>
            </a:xfrm>
          </p:grpSpPr>
          <p:pic>
            <p:nvPicPr>
              <p:cNvPr id="1026" name="Picture 2" descr="https://www.verivolt.com/web/image/product.template/309/image/300x300?unique=b0c500e">
                <a:extLst>
                  <a:ext uri="{FF2B5EF4-FFF2-40B4-BE49-F238E27FC236}">
                    <a16:creationId xmlns:a16="http://schemas.microsoft.com/office/drawing/2014/main" id="{D37869C1-232D-4953-8800-E583156F6B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44373" y="144448"/>
                <a:ext cx="2857500" cy="2857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https://www.verivolt.com/web/image/product.template/318/image/300x300?unique=d2994a7">
                <a:extLst>
                  <a:ext uri="{FF2B5EF4-FFF2-40B4-BE49-F238E27FC236}">
                    <a16:creationId xmlns:a16="http://schemas.microsoft.com/office/drawing/2014/main" id="{90714B7C-F25F-4EEB-81B9-1E7DD4D03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63712" y="770224"/>
                <a:ext cx="2857500" cy="2857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 descr="https://www.verivolt.com/web/image/product.template/323/image/300x300?unique=8767ef2">
              <a:extLst>
                <a:ext uri="{FF2B5EF4-FFF2-40B4-BE49-F238E27FC236}">
                  <a16:creationId xmlns:a16="http://schemas.microsoft.com/office/drawing/2014/main" id="{ACB7EA14-998C-4C6E-BB92-35FB790F3C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5143" y="2435359"/>
              <a:ext cx="3994939" cy="3994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3CA7EF6-6EAB-4B22-AFC3-82129ACEFCE8}"/>
                </a:ext>
              </a:extLst>
            </p:cNvPr>
            <p:cNvSpPr/>
            <p:nvPr/>
          </p:nvSpPr>
          <p:spPr>
            <a:xfrm>
              <a:off x="6877391" y="1186493"/>
              <a:ext cx="5823752" cy="5022931"/>
            </a:xfrm>
            <a:prstGeom prst="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Current</a:t>
            </a:r>
            <a:endParaRPr lang="ko-KR" altLang="en-US" sz="3000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Sensor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7295" y="4176045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Shunt</a:t>
            </a:r>
          </a:p>
          <a:p>
            <a:r>
              <a:rPr lang="en-US" altLang="ko-KR"/>
              <a:t>                    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66127C-41A7-439E-AE9B-B390666BDD7F}"/>
              </a:ext>
            </a:extLst>
          </p:cNvPr>
          <p:cNvSpPr/>
          <p:nvPr/>
        </p:nvSpPr>
        <p:spPr>
          <a:xfrm>
            <a:off x="11203008" y="1044894"/>
            <a:ext cx="58237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1ch,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Channel</a:t>
            </a:r>
            <a:r>
              <a:rPr lang="ko-KR" altLang="en-US" sz="1000" dirty="0">
                <a:latin typeface="+mj-ea"/>
                <a:ea typeface="+mj-ea"/>
              </a:rPr>
              <a:t>간 </a:t>
            </a:r>
            <a:r>
              <a:rPr lang="en-US" altLang="ko-KR" sz="1000" dirty="0">
                <a:latin typeface="+mj-ea"/>
                <a:ea typeface="+mj-ea"/>
              </a:rPr>
              <a:t>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DIN rail </a:t>
            </a:r>
            <a:r>
              <a:rPr lang="ko-KR" altLang="en-US" sz="1000" dirty="0">
                <a:latin typeface="+mj-ea"/>
                <a:ea typeface="+mj-ea"/>
              </a:rPr>
              <a:t>전용으로 빠른 설치가 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Input Current Output Voltage</a:t>
            </a:r>
            <a:r>
              <a:rPr lang="ko-KR" altLang="en-US" sz="1000" dirty="0">
                <a:latin typeface="+mj-ea"/>
                <a:ea typeface="+mj-ea"/>
              </a:rPr>
              <a:t>로 어떤 </a:t>
            </a:r>
            <a:r>
              <a:rPr lang="en-US" altLang="ko-KR" sz="1000" dirty="0">
                <a:latin typeface="+mj-ea"/>
                <a:ea typeface="+mj-ea"/>
              </a:rPr>
              <a:t>DAQ</a:t>
            </a:r>
            <a:r>
              <a:rPr lang="ko-KR" altLang="en-US" sz="1000" dirty="0">
                <a:latin typeface="+mj-ea"/>
                <a:ea typeface="+mj-ea"/>
              </a:rPr>
              <a:t>에서도 센싱이 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Bandwidth</a:t>
            </a:r>
            <a:r>
              <a:rPr lang="ko-KR" altLang="en-US" sz="1000" dirty="0">
                <a:latin typeface="+mj-ea"/>
                <a:ea typeface="+mj-ea"/>
              </a:rPr>
              <a:t> 기능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2</a:t>
            </a:r>
            <a:r>
              <a:rPr lang="ko-KR" altLang="en-US" sz="1000" dirty="0">
                <a:latin typeface="+mj-ea"/>
                <a:ea typeface="+mj-ea"/>
              </a:rPr>
              <a:t>차 및 </a:t>
            </a:r>
            <a:r>
              <a:rPr lang="en-US" altLang="ko-KR" sz="1000" dirty="0">
                <a:latin typeface="+mj-ea"/>
                <a:ea typeface="+mj-ea"/>
              </a:rPr>
              <a:t>3</a:t>
            </a:r>
            <a:r>
              <a:rPr lang="ko-KR" altLang="en-US" sz="1000" dirty="0">
                <a:latin typeface="+mj-ea"/>
                <a:ea typeface="+mj-ea"/>
              </a:rPr>
              <a:t>차 </a:t>
            </a:r>
            <a:r>
              <a:rPr lang="en-US" altLang="ko-KR" sz="1000" dirty="0">
                <a:latin typeface="+mj-ea"/>
                <a:ea typeface="+mj-ea"/>
              </a:rPr>
              <a:t>Isolation </a:t>
            </a:r>
            <a:r>
              <a:rPr lang="ko-KR" altLang="en-US" sz="1000" dirty="0">
                <a:latin typeface="+mj-ea"/>
                <a:ea typeface="+mj-ea"/>
              </a:rPr>
              <a:t>기능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F43FF-0B39-4F1F-83A2-72E5A3A8FF63}"/>
              </a:ext>
            </a:extLst>
          </p:cNvPr>
          <p:cNvSpPr/>
          <p:nvPr/>
        </p:nvSpPr>
        <p:spPr>
          <a:xfrm>
            <a:off x="13452161" y="3668783"/>
            <a:ext cx="58237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1ch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10 </a:t>
            </a:r>
            <a:r>
              <a:rPr lang="ko-KR" altLang="en-US" sz="1000" dirty="0"/>
              <a:t>초 동안 정격 전류의 최대 </a:t>
            </a:r>
            <a:r>
              <a:rPr lang="en-US" altLang="ko-KR" sz="1000" dirty="0"/>
              <a:t>5 </a:t>
            </a:r>
            <a:r>
              <a:rPr lang="ko-KR" altLang="en-US" sz="1000" dirty="0"/>
              <a:t>배까지 서지</a:t>
            </a:r>
            <a:r>
              <a:rPr lang="ko-KR" altLang="en-US" sz="1000" dirty="0">
                <a:latin typeface="+mj-ea"/>
                <a:ea typeface="+mj-ea"/>
              </a:rPr>
              <a:t>를 지속가능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Encore</a:t>
            </a:r>
            <a:r>
              <a:rPr lang="ko-KR" altLang="en-US" sz="1000" dirty="0">
                <a:latin typeface="+mj-ea"/>
                <a:ea typeface="+mj-ea"/>
              </a:rPr>
              <a:t>의 경우 </a:t>
            </a:r>
            <a:r>
              <a:rPr lang="en-US" altLang="ko-KR" sz="1000" dirty="0">
                <a:latin typeface="+mj-ea"/>
                <a:ea typeface="+mj-ea"/>
              </a:rPr>
              <a:t>NI-9205</a:t>
            </a:r>
            <a:r>
              <a:rPr lang="ko-KR" altLang="en-US" sz="1000" dirty="0">
                <a:latin typeface="+mj-ea"/>
                <a:ea typeface="+mj-ea"/>
              </a:rPr>
              <a:t>와 결합하여 측정가능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± 5A RMS </a:t>
            </a:r>
            <a:r>
              <a:rPr lang="ko-KR" altLang="en-US" sz="1000" dirty="0"/>
              <a:t>입력 전류에 대해 </a:t>
            </a:r>
            <a:r>
              <a:rPr lang="en-US" altLang="ko-KR" sz="1000" dirty="0"/>
              <a:t>± 100mV RMS </a:t>
            </a:r>
            <a:r>
              <a:rPr lang="ko-KR" altLang="en-US" sz="1000" dirty="0"/>
              <a:t>출력 전압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맞춤형 </a:t>
            </a:r>
            <a:r>
              <a:rPr lang="en-US" altLang="ko-KR" sz="1000" dirty="0"/>
              <a:t>2 </a:t>
            </a:r>
            <a:r>
              <a:rPr lang="ko-KR" altLang="en-US" sz="1000" dirty="0"/>
              <a:t>차 출력 로우 패스 필터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j-ea"/>
                <a:ea typeface="+mj-ea"/>
              </a:rPr>
              <a:t>산업용 등급의 케이스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85F8DE-F6BC-469D-A2ED-D5E8CAA47C79}"/>
              </a:ext>
            </a:extLst>
          </p:cNvPr>
          <p:cNvSpPr txBox="1"/>
          <p:nvPr/>
        </p:nvSpPr>
        <p:spPr>
          <a:xfrm>
            <a:off x="6758441" y="1006329"/>
            <a:ext cx="3943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배경은 이런 컨셉으로 </a:t>
            </a:r>
            <a:r>
              <a:rPr lang="ko-KR" altLang="en-US" dirty="0" err="1">
                <a:highlight>
                  <a:srgbClr val="FFFF00"/>
                </a:highlight>
              </a:rPr>
              <a:t>요청드립니다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r>
              <a:rPr lang="ko-KR" altLang="en-US" dirty="0">
                <a:highlight>
                  <a:srgbClr val="FFFF00"/>
                </a:highlight>
              </a:rPr>
              <a:t>배경은 수정 부탁드리겠습니다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00EB8A-CDD7-43DC-8A77-810BBDF9958E}"/>
              </a:ext>
            </a:extLst>
          </p:cNvPr>
          <p:cNvSpPr/>
          <p:nvPr/>
        </p:nvSpPr>
        <p:spPr>
          <a:xfrm>
            <a:off x="12192000" y="2136339"/>
            <a:ext cx="582375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1ch, 4ch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dirty="0"/>
              <a:t>   DIN rail fixturing for fast setup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dirty="0"/>
              <a:t>   Drop in Voltage Sensing to channel isolation to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</a:t>
            </a:r>
            <a:r>
              <a:rPr lang="en-US" altLang="ko-KR" sz="1000" dirty="0">
                <a:latin typeface="+mj-ea"/>
                <a:ea typeface="+mj-ea"/>
              </a:rPr>
              <a:t>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Isolation (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3-way,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/>
              <a:t>primary-to-secondary )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36E08F5-E114-4A12-9D35-FC890992C2B6}"/>
              </a:ext>
            </a:extLst>
          </p:cNvPr>
          <p:cNvSpPr/>
          <p:nvPr/>
        </p:nvSpPr>
        <p:spPr>
          <a:xfrm>
            <a:off x="1997480" y="2234555"/>
            <a:ext cx="58237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1</a:t>
            </a:r>
            <a:r>
              <a:rPr lang="ko-KR" altLang="en-US" sz="1000" dirty="0">
                <a:latin typeface="+mj-ea"/>
                <a:ea typeface="+mj-ea"/>
              </a:rPr>
              <a:t>채널과 </a:t>
            </a:r>
            <a:r>
              <a:rPr lang="en-US" altLang="ko-KR" sz="1000" dirty="0">
                <a:latin typeface="+mj-ea"/>
                <a:ea typeface="+mj-ea"/>
              </a:rPr>
              <a:t>4</a:t>
            </a:r>
            <a:r>
              <a:rPr lang="ko-KR" altLang="en-US" sz="1000" dirty="0">
                <a:latin typeface="+mj-ea"/>
                <a:ea typeface="+mj-ea"/>
              </a:rPr>
              <a:t>채널 센서 제공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dirty="0"/>
              <a:t>   DIN rail</a:t>
            </a:r>
            <a:r>
              <a:rPr lang="ko-KR" altLang="en-US" sz="1000" dirty="0"/>
              <a:t>에 간단한 설치</a:t>
            </a:r>
            <a:endParaRPr lang="en-US" altLang="ko-KR" sz="10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dirty="0"/>
              <a:t>   DAQ</a:t>
            </a:r>
            <a:r>
              <a:rPr lang="ko-KR" altLang="en-US" sz="1000" dirty="0"/>
              <a:t>가 측정이 가능한 범위로 전압 강하</a:t>
            </a:r>
            <a:endParaRPr lang="en-US" altLang="ko-KR" sz="10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/>
              <a:t>   채널 </a:t>
            </a:r>
            <a:r>
              <a:rPr lang="en-US" altLang="ko-KR" sz="1000" dirty="0"/>
              <a:t>Isolation</a:t>
            </a:r>
            <a:r>
              <a:rPr lang="ko-KR" altLang="en-US" sz="1000" dirty="0"/>
              <a:t>으로 인한 </a:t>
            </a:r>
            <a:r>
              <a:rPr lang="en-US" altLang="ko-KR" sz="1000" dirty="0"/>
              <a:t>DAQ</a:t>
            </a:r>
            <a:r>
              <a:rPr lang="ko-KR" altLang="en-US" sz="1000" dirty="0"/>
              <a:t>의 전압 측정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 DC </a:t>
            </a:r>
            <a:r>
              <a:rPr lang="ko-KR" altLang="en-US" sz="1000" dirty="0">
                <a:latin typeface="+mj-ea"/>
                <a:ea typeface="+mj-ea"/>
              </a:rPr>
              <a:t>대역폭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 Isolation (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3-way,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/>
              <a:t>primary-to-secondary )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7E60BD2-A5C7-4BE8-B9F3-0AC67B902AB5}"/>
              </a:ext>
            </a:extLst>
          </p:cNvPr>
          <p:cNvSpPr/>
          <p:nvPr/>
        </p:nvSpPr>
        <p:spPr>
          <a:xfrm>
            <a:off x="13197183" y="48360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Withstands surges of up to 5x rated current for 10 seconds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Enables high channel count and matches dynamic range of NI-9205 </a:t>
            </a:r>
            <a:r>
              <a:rPr lang="en-US" altLang="ko-KR" sz="1000" dirty="0" err="1">
                <a:solidFill>
                  <a:srgbClr val="4C4C4C"/>
                </a:solidFill>
                <a:latin typeface="LiberationSansRegular"/>
              </a:rPr>
              <a:t>cRIO</a:t>
            </a: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 digitizer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±100mV RMS output voltage for a ±5A RMS input current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DC to 40kHz range of operation. Customizable 2nd order output low-pass filter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Industrial grade casing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 err="1">
                <a:solidFill>
                  <a:srgbClr val="4C4C4C"/>
                </a:solidFill>
                <a:latin typeface="LiberationSansRegular"/>
              </a:rPr>
              <a:t>EasyConnect</a:t>
            </a: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 interfacing modules simplify and reduce cost of high channel count setup</a:t>
            </a:r>
            <a:endParaRPr lang="en-US" altLang="ko-KR" sz="1000" b="0" i="0" dirty="0">
              <a:solidFill>
                <a:srgbClr val="404040"/>
              </a:solidFill>
              <a:effectLst/>
              <a:latin typeface="LiberationSansRegular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A801E6D-C0FA-4C4A-9F06-3C81392034C0}"/>
              </a:ext>
            </a:extLst>
          </p:cNvPr>
          <p:cNvSpPr/>
          <p:nvPr/>
        </p:nvSpPr>
        <p:spPr>
          <a:xfrm>
            <a:off x="1981933" y="418379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LiberationSansRegular"/>
              </a:rPr>
              <a:t>10</a:t>
            </a:r>
            <a:r>
              <a:rPr lang="ko-KR" altLang="en-US" sz="1000" dirty="0">
                <a:latin typeface="LiberationSansRegular"/>
              </a:rPr>
              <a:t>초 동안 최대 </a:t>
            </a:r>
            <a:r>
              <a:rPr lang="en-US" altLang="ko-KR" sz="1000" dirty="0">
                <a:latin typeface="LiberationSansRegular"/>
              </a:rPr>
              <a:t>5</a:t>
            </a:r>
            <a:r>
              <a:rPr lang="ko-KR" altLang="en-US" sz="1000" dirty="0">
                <a:latin typeface="LiberationSansRegular"/>
              </a:rPr>
              <a:t>배 전류를 견디는 서지</a:t>
            </a:r>
            <a:endParaRPr lang="en-US" altLang="ko-KR" sz="1000" dirty="0"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LiberationSansRegular"/>
              </a:rPr>
              <a:t>많은 채널을 사용가능 하며</a:t>
            </a:r>
            <a:r>
              <a:rPr lang="en-US" altLang="ko-KR" sz="1000" dirty="0">
                <a:latin typeface="LiberationSansRegular"/>
              </a:rPr>
              <a:t>, NI 9205 ( </a:t>
            </a:r>
            <a:r>
              <a:rPr lang="en-US" altLang="ko-KR" sz="1000" dirty="0" err="1">
                <a:latin typeface="LiberationSansRegular"/>
              </a:rPr>
              <a:t>cRIO</a:t>
            </a:r>
            <a:r>
              <a:rPr lang="en-US" altLang="ko-KR" sz="1000" dirty="0">
                <a:latin typeface="LiberationSansRegular"/>
              </a:rPr>
              <a:t> Digitizer ) </a:t>
            </a:r>
            <a:r>
              <a:rPr lang="ko-KR" altLang="en-US" sz="1000" dirty="0">
                <a:latin typeface="LiberationSansRegular"/>
              </a:rPr>
              <a:t>와 동적 범위가 일치</a:t>
            </a:r>
            <a:endParaRPr lang="en-US" altLang="ko-KR" sz="1000" dirty="0"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LiberationSansRegular"/>
              </a:rPr>
              <a:t>± 5A RMS </a:t>
            </a:r>
            <a:r>
              <a:rPr lang="ko-KR" altLang="en-US" sz="1000" dirty="0">
                <a:latin typeface="LiberationSansRegular"/>
              </a:rPr>
              <a:t>입력 전류 </a:t>
            </a:r>
            <a:r>
              <a:rPr lang="en-US" altLang="ko-KR" sz="1000" dirty="0">
                <a:latin typeface="LiberationSansRegular"/>
              </a:rPr>
              <a:t>/</a:t>
            </a:r>
            <a:r>
              <a:rPr lang="ko-KR" altLang="en-US" sz="1000" dirty="0">
                <a:latin typeface="LiberationSansRegular"/>
              </a:rPr>
              <a:t> </a:t>
            </a:r>
            <a:r>
              <a:rPr lang="en-US" altLang="ko-KR" sz="1000" dirty="0">
                <a:latin typeface="LiberationSansRegular"/>
              </a:rPr>
              <a:t>± 100mV RMS </a:t>
            </a:r>
            <a:r>
              <a:rPr lang="ko-KR" altLang="en-US" sz="1000" dirty="0">
                <a:latin typeface="LiberationSansRegular"/>
              </a:rPr>
              <a:t>출력 전압</a:t>
            </a:r>
            <a:endParaRPr lang="en-US" altLang="ko-KR" sz="1000" dirty="0"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LiberationSansRegular"/>
              </a:rPr>
              <a:t>최대 </a:t>
            </a:r>
            <a:r>
              <a:rPr lang="en-US" altLang="ko-KR" sz="1000" dirty="0">
                <a:latin typeface="LiberationSansRegular"/>
              </a:rPr>
              <a:t>DC 40kHz</a:t>
            </a:r>
            <a:r>
              <a:rPr lang="ko-KR" altLang="en-US" sz="1000" dirty="0">
                <a:latin typeface="LiberationSansRegular"/>
              </a:rPr>
              <a:t>의 동작 범위</a:t>
            </a:r>
            <a:r>
              <a:rPr lang="en-US" altLang="ko-KR" sz="1000" dirty="0">
                <a:latin typeface="LiberationSansRegular"/>
              </a:rPr>
              <a:t>. </a:t>
            </a:r>
            <a:r>
              <a:rPr lang="ko-KR" altLang="en-US" sz="1000" dirty="0">
                <a:latin typeface="LiberationSansRegular"/>
              </a:rPr>
              <a:t>커스터마이징이 가능한 </a:t>
            </a:r>
            <a:r>
              <a:rPr lang="en-US" altLang="ko-KR" sz="1000" dirty="0">
                <a:latin typeface="LiberationSansRegular"/>
              </a:rPr>
              <a:t>2</a:t>
            </a:r>
            <a:r>
              <a:rPr lang="ko-KR" altLang="en-US" sz="1000" dirty="0">
                <a:latin typeface="LiberationSansRegular"/>
              </a:rPr>
              <a:t>차 출력 </a:t>
            </a:r>
            <a:r>
              <a:rPr lang="en-US" altLang="ko-KR" sz="1000" dirty="0">
                <a:latin typeface="LiberationSansRegular"/>
              </a:rPr>
              <a:t>Low pass Filter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LiberationSansRegular"/>
              </a:rPr>
              <a:t>산업용 등급</a:t>
            </a:r>
            <a:endParaRPr lang="en-US" altLang="ko-KR" sz="1000" dirty="0"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b="0" i="0" dirty="0" err="1">
                <a:effectLst/>
                <a:latin typeface="LiberationSansRegular"/>
              </a:rPr>
              <a:t>EasyConnect</a:t>
            </a:r>
            <a:r>
              <a:rPr lang="ko-KR" altLang="en-US" sz="1000" b="0" i="0" dirty="0">
                <a:effectLst/>
                <a:latin typeface="LiberationSansRegular"/>
              </a:rPr>
              <a:t> </a:t>
            </a:r>
            <a:r>
              <a:rPr lang="ko-KR" altLang="en-US" sz="1000" b="0" i="0" dirty="0" err="1">
                <a:effectLst/>
                <a:latin typeface="LiberationSansRegular"/>
              </a:rPr>
              <a:t>인터페이싱</a:t>
            </a:r>
            <a:r>
              <a:rPr lang="ko-KR" altLang="en-US" sz="1000" b="0" i="0" dirty="0">
                <a:effectLst/>
                <a:latin typeface="LiberationSansRegular"/>
              </a:rPr>
              <a:t> 모듈로 많은 채널 설치에 대한 고비용을 단순화 하고 절감</a:t>
            </a:r>
            <a:endParaRPr lang="en-US" altLang="ko-KR" sz="1000" b="0" i="0" dirty="0">
              <a:effectLst/>
              <a:latin typeface="LiberationSansRegular"/>
            </a:endParaRPr>
          </a:p>
        </p:txBody>
      </p:sp>
    </p:spTree>
    <p:extLst>
      <p:ext uri="{BB962C8B-B14F-4D97-AF65-F5344CB8AC3E}">
        <p14:creationId xmlns:p14="http://schemas.microsoft.com/office/powerpoint/2010/main" val="512131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6CDC8D-36C7-4D08-89CB-F78050C44063}"/>
              </a:ext>
            </a:extLst>
          </p:cNvPr>
          <p:cNvSpPr/>
          <p:nvPr/>
        </p:nvSpPr>
        <p:spPr>
          <a:xfrm>
            <a:off x="3942303" y="56825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berationSansRegular"/>
              </a:rPr>
              <a:t>Three way Isolation</a:t>
            </a:r>
          </a:p>
          <a:p>
            <a:r>
              <a:rPr lang="en-US" altLang="ko-KR" dirty="0" err="1">
                <a:latin typeface="LiberationSansRegular"/>
              </a:rPr>
              <a:t>IsoBlock</a:t>
            </a:r>
            <a:r>
              <a:rPr lang="en-US" altLang="ko-KR" dirty="0">
                <a:latin typeface="LiberationSansRegular"/>
              </a:rPr>
              <a:t> V modules </a:t>
            </a:r>
            <a:r>
              <a:rPr lang="ko-KR" altLang="en-US" dirty="0">
                <a:latin typeface="LiberationSansRegular"/>
              </a:rPr>
              <a:t>은 </a:t>
            </a:r>
            <a:r>
              <a:rPr lang="en-US" altLang="ko-KR" dirty="0">
                <a:latin typeface="LiberationSansRegular"/>
              </a:rPr>
              <a:t>three way galvanic isolation</a:t>
            </a:r>
            <a:r>
              <a:rPr lang="ko-KR" altLang="en-US" dirty="0">
                <a:latin typeface="LiberationSansRegular"/>
              </a:rPr>
              <a:t>을 제공</a:t>
            </a:r>
            <a:endParaRPr lang="en-US" altLang="ko-KR" dirty="0">
              <a:latin typeface="LiberationSansRegular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</a:t>
            </a:r>
            <a:r>
              <a:rPr lang="ko-KR" altLang="en-US" dirty="0">
                <a:latin typeface="LiberationSansRegular"/>
              </a:rPr>
              <a:t>채널</a:t>
            </a:r>
            <a:r>
              <a:rPr lang="en-US" altLang="ko-KR" dirty="0">
                <a:latin typeface="LiberationSansRegular"/>
              </a:rPr>
              <a:t> – </a:t>
            </a:r>
            <a:r>
              <a:rPr lang="ko-KR" altLang="en-US" dirty="0">
                <a:latin typeface="LiberationSansRegular"/>
              </a:rPr>
              <a:t>채널 </a:t>
            </a:r>
            <a:r>
              <a:rPr lang="en-US" altLang="ko-KR" dirty="0">
                <a:latin typeface="LiberationSansRegular"/>
              </a:rPr>
              <a:t>(Channel to Channel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1</a:t>
            </a:r>
            <a:r>
              <a:rPr lang="ko-KR" altLang="en-US" dirty="0">
                <a:latin typeface="LiberationSansRegular"/>
              </a:rPr>
              <a:t>차 </a:t>
            </a:r>
            <a:r>
              <a:rPr lang="en-US" altLang="ko-KR" dirty="0">
                <a:latin typeface="LiberationSansRegular"/>
              </a:rPr>
              <a:t>– 2</a:t>
            </a:r>
            <a:r>
              <a:rPr lang="ko-KR" altLang="en-US" dirty="0">
                <a:latin typeface="LiberationSansRegular"/>
              </a:rPr>
              <a:t>차 </a:t>
            </a:r>
            <a:r>
              <a:rPr lang="en-US" altLang="ko-KR" dirty="0">
                <a:latin typeface="LiberationSansRegular"/>
              </a:rPr>
              <a:t>( Primary to Secondary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</a:t>
            </a:r>
            <a:r>
              <a:rPr lang="ko-KR" altLang="en-US" dirty="0">
                <a:latin typeface="LiberationSansRegular"/>
              </a:rPr>
              <a:t>신호 </a:t>
            </a:r>
            <a:r>
              <a:rPr lang="en-US" altLang="ko-KR" dirty="0">
                <a:latin typeface="LiberationSansRegular"/>
              </a:rPr>
              <a:t>– </a:t>
            </a:r>
            <a:r>
              <a:rPr lang="ko-KR" altLang="en-US" dirty="0">
                <a:latin typeface="LiberationSansRegular"/>
              </a:rPr>
              <a:t>파워 </a:t>
            </a:r>
            <a:r>
              <a:rPr lang="en-US" altLang="ko-KR" dirty="0">
                <a:latin typeface="LiberationSansRegular"/>
              </a:rPr>
              <a:t>(Signal to Power )</a:t>
            </a:r>
          </a:p>
          <a:p>
            <a:r>
              <a:rPr lang="en-US" altLang="ko-KR" dirty="0">
                <a:latin typeface="LiberationSansRegular"/>
              </a:rPr>
              <a:t>galvanic barrier</a:t>
            </a:r>
            <a:r>
              <a:rPr lang="ko-KR" altLang="en-US" dirty="0">
                <a:latin typeface="LiberationSansRegular"/>
              </a:rPr>
              <a:t>는 원하지 않는 전류가 회로를 따라 흐르는 것을 방지하고</a:t>
            </a:r>
            <a:r>
              <a:rPr lang="en-US" altLang="ko-KR" dirty="0">
                <a:latin typeface="LiberationSansRegular"/>
              </a:rPr>
              <a:t>, </a:t>
            </a:r>
            <a:r>
              <a:rPr lang="ko-KR" altLang="en-US" dirty="0">
                <a:latin typeface="LiberationSansRegular"/>
              </a:rPr>
              <a:t>보호 레벨을 추가 할 뿐만 아니라</a:t>
            </a:r>
            <a:r>
              <a:rPr lang="en-US" altLang="ko-KR" dirty="0">
                <a:latin typeface="LiberationSansRegular"/>
              </a:rPr>
              <a:t> </a:t>
            </a:r>
            <a:r>
              <a:rPr lang="ko-KR" altLang="en-US" dirty="0">
                <a:latin typeface="LiberationSansRegular"/>
              </a:rPr>
              <a:t>다른 잠재된 전류를 접지로 이동하게끔 동작합니다</a:t>
            </a:r>
            <a:r>
              <a:rPr lang="en-US" altLang="ko-KR" dirty="0">
                <a:latin typeface="LiberationSansRegular"/>
              </a:rPr>
              <a:t>.</a:t>
            </a:r>
            <a:endParaRPr lang="en-US" altLang="ko-KR" b="0" i="0" dirty="0">
              <a:effectLst/>
              <a:latin typeface="LiberationSansRegular"/>
            </a:endParaRPr>
          </a:p>
        </p:txBody>
      </p:sp>
      <p:pic>
        <p:nvPicPr>
          <p:cNvPr id="2050" name="Picture 2" descr="Odoo image and text block">
            <a:extLst>
              <a:ext uri="{FF2B5EF4-FFF2-40B4-BE49-F238E27FC236}">
                <a16:creationId xmlns:a16="http://schemas.microsoft.com/office/drawing/2014/main" id="{111BEB82-56C8-4D27-8D0B-6B26200D5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444" y="803255"/>
            <a:ext cx="14287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81D3C6-B794-4356-9B1B-BB185005ECE6}"/>
              </a:ext>
            </a:extLst>
          </p:cNvPr>
          <p:cNvSpPr txBox="1"/>
          <p:nvPr/>
        </p:nvSpPr>
        <p:spPr>
          <a:xfrm>
            <a:off x="1333368" y="2925544"/>
            <a:ext cx="646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Table </a:t>
            </a:r>
            <a:r>
              <a:rPr lang="ko-KR" altLang="en-US" dirty="0">
                <a:highlight>
                  <a:srgbClr val="FFFF00"/>
                </a:highlight>
              </a:rPr>
              <a:t>폴더 </a:t>
            </a:r>
            <a:r>
              <a:rPr lang="en-US" altLang="ko-KR" dirty="0">
                <a:highlight>
                  <a:srgbClr val="FFFF00"/>
                </a:highlight>
              </a:rPr>
              <a:t>-&gt; </a:t>
            </a:r>
            <a:r>
              <a:rPr lang="en-US" altLang="ko-KR" dirty="0" err="1">
                <a:highlight>
                  <a:srgbClr val="FFFF00"/>
                </a:highlight>
              </a:rPr>
              <a:t>Verivolt</a:t>
            </a:r>
            <a:r>
              <a:rPr lang="en-US" altLang="ko-KR" dirty="0">
                <a:highlight>
                  <a:srgbClr val="FFFF00"/>
                </a:highlight>
              </a:rPr>
              <a:t> Spec table -&gt; Current Sensor </a:t>
            </a:r>
            <a:r>
              <a:rPr lang="ko-KR" altLang="en-US" dirty="0">
                <a:highlight>
                  <a:srgbClr val="FFFF00"/>
                </a:highlight>
              </a:rPr>
              <a:t>탭 삽입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112409-4FFF-48DD-9BB4-ACA2293D2538}"/>
              </a:ext>
            </a:extLst>
          </p:cNvPr>
          <p:cNvSpPr/>
          <p:nvPr/>
        </p:nvSpPr>
        <p:spPr>
          <a:xfrm>
            <a:off x="12133803" y="69779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berationSansRegular"/>
              </a:rPr>
              <a:t>Three way Isolation</a:t>
            </a:r>
          </a:p>
          <a:p>
            <a:r>
              <a:rPr lang="en-US" altLang="ko-KR" dirty="0">
                <a:latin typeface="LiberationSansRegular"/>
              </a:rPr>
              <a:t>The </a:t>
            </a:r>
            <a:r>
              <a:rPr lang="en-US" altLang="ko-KR" dirty="0" err="1">
                <a:latin typeface="LiberationSansRegular"/>
              </a:rPr>
              <a:t>IsoBlock</a:t>
            </a:r>
            <a:r>
              <a:rPr lang="en-US" altLang="ko-KR" dirty="0">
                <a:latin typeface="LiberationSansRegular"/>
              </a:rPr>
              <a:t> V modules provide a three way galvanic isolation: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Channel to Channel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Primary to Secondary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Signal to Power</a:t>
            </a:r>
          </a:p>
          <a:p>
            <a:r>
              <a:rPr lang="en-US" altLang="ko-KR" dirty="0">
                <a:latin typeface="LiberationSansRegular"/>
              </a:rPr>
              <a:t>This galvanic barrier prevents unwanted currents from flowing along the circuit and adds a level of protection as well as allows to operate grounds with different potentials.</a:t>
            </a:r>
            <a:endParaRPr lang="en-US" altLang="ko-KR" b="0" i="0" dirty="0">
              <a:effectLst/>
              <a:latin typeface="LiberationSans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54582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575C84A-F541-495E-A13A-77342396C4D4}"/>
              </a:ext>
            </a:extLst>
          </p:cNvPr>
          <p:cNvGrpSpPr/>
          <p:nvPr/>
        </p:nvGrpSpPr>
        <p:grpSpPr>
          <a:xfrm>
            <a:off x="613278" y="1353804"/>
            <a:ext cx="5823752" cy="5111742"/>
            <a:chOff x="5834151" y="1257949"/>
            <a:chExt cx="5823752" cy="511174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A020798-7DB0-4837-9198-4B9287027F4C}"/>
                </a:ext>
              </a:extLst>
            </p:cNvPr>
            <p:cNvGrpSpPr/>
            <p:nvPr/>
          </p:nvGrpSpPr>
          <p:grpSpPr>
            <a:xfrm>
              <a:off x="5834151" y="1257949"/>
              <a:ext cx="5641925" cy="5111742"/>
              <a:chOff x="6672362" y="1257949"/>
              <a:chExt cx="5641925" cy="5111742"/>
            </a:xfrm>
          </p:grpSpPr>
          <p:pic>
            <p:nvPicPr>
              <p:cNvPr id="2050" name="Picture 2" descr="https://www.verivolt.com/web/image/product.template/308/image?unique=a549180">
                <a:extLst>
                  <a:ext uri="{FF2B5EF4-FFF2-40B4-BE49-F238E27FC236}">
                    <a16:creationId xmlns:a16="http://schemas.microsoft.com/office/drawing/2014/main" id="{05CF42DA-7F93-48F6-BC53-A3E0DC1B14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0528" y="1257949"/>
                <a:ext cx="3277811" cy="32778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ttps://www.verivolt.com/web/image/product.template/315/image/300x300?unique=0ed51a2">
                <a:extLst>
                  <a:ext uri="{FF2B5EF4-FFF2-40B4-BE49-F238E27FC236}">
                    <a16:creationId xmlns:a16="http://schemas.microsoft.com/office/drawing/2014/main" id="{34AFBADB-4314-472C-9706-9167990C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1229" y="2096477"/>
                <a:ext cx="3203058" cy="32030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https://www.verivolt.com/web/image/product.template/325/image/300x300?unique=c8a5ef4">
                <a:extLst>
                  <a:ext uri="{FF2B5EF4-FFF2-40B4-BE49-F238E27FC236}">
                    <a16:creationId xmlns:a16="http://schemas.microsoft.com/office/drawing/2014/main" id="{C768D726-7DBF-4F03-8FF4-F45E603EA0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72362" y="2912953"/>
                <a:ext cx="3456738" cy="3456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55A1C97-AF95-4092-8A3E-648B657DAE67}"/>
                </a:ext>
              </a:extLst>
            </p:cNvPr>
            <p:cNvSpPr/>
            <p:nvPr/>
          </p:nvSpPr>
          <p:spPr>
            <a:xfrm>
              <a:off x="5834151" y="1257949"/>
              <a:ext cx="5823752" cy="5022931"/>
            </a:xfrm>
            <a:prstGeom prst="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Voltage</a:t>
            </a:r>
            <a:endParaRPr lang="ko-KR" altLang="en-US" sz="3000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20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Isolated Sensor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52993" y="3503809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Amplifier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7B6D1D-1489-41B7-90F5-934B12DC8414}"/>
              </a:ext>
            </a:extLst>
          </p:cNvPr>
          <p:cNvSpPr txBox="1"/>
          <p:nvPr/>
        </p:nvSpPr>
        <p:spPr>
          <a:xfrm>
            <a:off x="852994" y="4953720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Divider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pic>
        <p:nvPicPr>
          <p:cNvPr id="15" name="Picture 2" descr="https://www.verivolt.com/web/image/product.template/308/image?unique=a549180">
            <a:extLst>
              <a:ext uri="{FF2B5EF4-FFF2-40B4-BE49-F238E27FC236}">
                <a16:creationId xmlns:a16="http://schemas.microsoft.com/office/drawing/2014/main" id="{7ADF8218-4FE7-4EB4-9DC2-45F01D0E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9536" y="1194549"/>
            <a:ext cx="2384808" cy="238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www.verivolt.com/web/image/product.template/315/image/300x300?unique=0ed51a2">
            <a:extLst>
              <a:ext uri="{FF2B5EF4-FFF2-40B4-BE49-F238E27FC236}">
                <a16:creationId xmlns:a16="http://schemas.microsoft.com/office/drawing/2014/main" id="{63A2CB83-DB23-4BB1-A0AE-0DA81E918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9067" y="3157267"/>
            <a:ext cx="1985746" cy="198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www.verivolt.com/web/image/product.template/325/image/300x300?unique=c8a5ef4">
            <a:extLst>
              <a:ext uri="{FF2B5EF4-FFF2-40B4-BE49-F238E27FC236}">
                <a16:creationId xmlns:a16="http://schemas.microsoft.com/office/drawing/2014/main" id="{0B50480C-8421-4B1C-A9B2-6F634511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6848" y="4783846"/>
            <a:ext cx="1516458" cy="151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B61FC4F-842E-45A2-B616-1221888153D0}"/>
              </a:ext>
            </a:extLst>
          </p:cNvPr>
          <p:cNvSpPr txBox="1"/>
          <p:nvPr/>
        </p:nvSpPr>
        <p:spPr>
          <a:xfrm>
            <a:off x="6809579" y="1373069"/>
            <a:ext cx="3943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배경은 이런 컨셉으로 </a:t>
            </a:r>
            <a:r>
              <a:rPr lang="ko-KR" altLang="en-US" dirty="0" err="1">
                <a:highlight>
                  <a:srgbClr val="FFFF00"/>
                </a:highlight>
              </a:rPr>
              <a:t>요청드립니다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r>
              <a:rPr lang="ko-KR" altLang="en-US" dirty="0">
                <a:highlight>
                  <a:srgbClr val="FFFF00"/>
                </a:highlight>
              </a:rPr>
              <a:t>배경은 수정 부탁드리겠습니다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7819E8-5B63-4983-9B1A-8780A62D2D6D}"/>
              </a:ext>
            </a:extLst>
          </p:cNvPr>
          <p:cNvSpPr/>
          <p:nvPr/>
        </p:nvSpPr>
        <p:spPr>
          <a:xfrm>
            <a:off x="12692468" y="172520"/>
            <a:ext cx="5823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1ch,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3way Galvanic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1,200V sustained Isolation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to 120kHz 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DIN rail fixturing for Simple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Voltage Sensing to channel isolation to any DAQ</a:t>
            </a:r>
          </a:p>
          <a:p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7E7DE3-3066-421D-BF2D-D6CD1F70C73A}"/>
              </a:ext>
            </a:extLst>
          </p:cNvPr>
          <p:cNvSpPr/>
          <p:nvPr/>
        </p:nvSpPr>
        <p:spPr>
          <a:xfrm>
            <a:off x="2861578" y="2241613"/>
            <a:ext cx="58237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</a:rPr>
              <a:t>1</a:t>
            </a:r>
            <a:r>
              <a:rPr lang="ko-KR" altLang="en-US" sz="1000" dirty="0">
                <a:latin typeface="+mj-ea"/>
              </a:rPr>
              <a:t>채널과 </a:t>
            </a:r>
            <a:r>
              <a:rPr lang="en-US" altLang="ko-KR" sz="1000" dirty="0">
                <a:latin typeface="+mj-ea"/>
              </a:rPr>
              <a:t>4</a:t>
            </a:r>
            <a:r>
              <a:rPr lang="ko-KR" altLang="en-US" sz="1000" dirty="0">
                <a:latin typeface="+mj-ea"/>
              </a:rPr>
              <a:t>채널 센서 제공</a:t>
            </a:r>
            <a:endParaRPr lang="en-US" altLang="ko-KR" sz="1000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3way Galvanic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1,200V sustained Isolation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</a:t>
            </a:r>
            <a:r>
              <a:rPr lang="ko-KR" altLang="en-US" sz="1000" dirty="0"/>
              <a:t>최대</a:t>
            </a:r>
            <a:r>
              <a:rPr lang="en-US" altLang="ko-KR" sz="1000" dirty="0"/>
              <a:t> 120kHz </a:t>
            </a:r>
            <a:r>
              <a:rPr lang="ko-KR" altLang="en-US" sz="1000" dirty="0"/>
              <a:t>대역폭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DIN rail</a:t>
            </a:r>
            <a:r>
              <a:rPr lang="ko-KR" altLang="en-US" sz="1000" dirty="0"/>
              <a:t>에 간단한 설치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DAQ</a:t>
            </a:r>
            <a:r>
              <a:rPr lang="ko-KR" altLang="en-US" sz="1000" dirty="0"/>
              <a:t>가 측정이 가능한 범위로 전압 강하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채널 </a:t>
            </a:r>
            <a:r>
              <a:rPr lang="en-US" altLang="ko-KR" sz="1000" dirty="0"/>
              <a:t>Isolation</a:t>
            </a:r>
            <a:r>
              <a:rPr lang="ko-KR" altLang="en-US" sz="1000" dirty="0"/>
              <a:t>으로 인한 </a:t>
            </a:r>
            <a:r>
              <a:rPr lang="en-US" altLang="ko-KR" sz="1000" dirty="0"/>
              <a:t>DAQ</a:t>
            </a:r>
            <a:r>
              <a:rPr lang="ko-KR" altLang="en-US" sz="1000" dirty="0"/>
              <a:t>의 전압 측정</a:t>
            </a:r>
            <a:endParaRPr lang="en-US" altLang="ko-KR" sz="1000" dirty="0"/>
          </a:p>
          <a:p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C964950-9240-4714-8F53-4D7513898E49}"/>
              </a:ext>
            </a:extLst>
          </p:cNvPr>
          <p:cNvSpPr/>
          <p:nvPr/>
        </p:nvSpPr>
        <p:spPr>
          <a:xfrm>
            <a:off x="12371430" y="3531702"/>
            <a:ext cx="5823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Galvanic channel to channel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Selectable gains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1,200V sustained and 3,000V peak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to 100kHz 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Voltage Sensing to channel isolation to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DIN rail fixturing for fast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C168DA-79CB-42EA-9BB6-BF5ED44AE333}"/>
              </a:ext>
            </a:extLst>
          </p:cNvPr>
          <p:cNvSpPr/>
          <p:nvPr/>
        </p:nvSpPr>
        <p:spPr>
          <a:xfrm>
            <a:off x="2861578" y="3531702"/>
            <a:ext cx="58237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4</a:t>
            </a:r>
            <a:r>
              <a:rPr lang="ko-KR" altLang="en-US" sz="1000" dirty="0"/>
              <a:t>채널 제공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Galvanic channel to channel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Gain</a:t>
            </a:r>
            <a:r>
              <a:rPr lang="ko-KR" altLang="en-US" sz="1000" dirty="0"/>
              <a:t> 값 조절 가능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1,200V </a:t>
            </a:r>
            <a:r>
              <a:rPr lang="ko-KR" altLang="en-US" sz="1000" dirty="0"/>
              <a:t>지속 가능한 </a:t>
            </a:r>
            <a:r>
              <a:rPr lang="en-US" altLang="ko-KR" sz="1000" dirty="0"/>
              <a:t>Isolation and 3,000V </a:t>
            </a:r>
            <a:r>
              <a:rPr lang="ko-KR" altLang="en-US" sz="1000" dirty="0"/>
              <a:t>최대</a:t>
            </a:r>
            <a:r>
              <a:rPr lang="en-US" altLang="ko-KR" sz="1000" dirty="0"/>
              <a:t>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</a:t>
            </a:r>
            <a:r>
              <a:rPr lang="ko-KR" altLang="en-US" sz="1000" dirty="0"/>
              <a:t>최대</a:t>
            </a:r>
            <a:r>
              <a:rPr lang="en-US" altLang="ko-KR" sz="1000" dirty="0"/>
              <a:t> 100kHz </a:t>
            </a:r>
            <a:r>
              <a:rPr lang="ko-KR" altLang="en-US" sz="1000" dirty="0"/>
              <a:t>대역폭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DIN rail</a:t>
            </a:r>
            <a:r>
              <a:rPr lang="ko-KR" altLang="en-US" sz="1000" dirty="0"/>
              <a:t>에 간단한 설치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DAQ</a:t>
            </a:r>
            <a:r>
              <a:rPr lang="ko-KR" altLang="en-US" sz="1000" dirty="0"/>
              <a:t>가 측정이 가능한 범위로 전압 강하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채널 </a:t>
            </a:r>
            <a:r>
              <a:rPr lang="en-US" altLang="ko-KR" sz="1000" dirty="0"/>
              <a:t>Isolation</a:t>
            </a:r>
            <a:r>
              <a:rPr lang="ko-KR" altLang="en-US" sz="1000" dirty="0"/>
              <a:t>으로 인한 </a:t>
            </a:r>
            <a:r>
              <a:rPr lang="en-US" altLang="ko-KR" sz="1000" dirty="0"/>
              <a:t>DAQ</a:t>
            </a:r>
            <a:r>
              <a:rPr lang="ko-KR" altLang="en-US" sz="1000" dirty="0"/>
              <a:t>의 전압 측정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C2FB33-4A65-401E-9EB5-F51EFD3B4DB7}"/>
              </a:ext>
            </a:extLst>
          </p:cNvPr>
          <p:cNvSpPr/>
          <p:nvPr/>
        </p:nvSpPr>
        <p:spPr>
          <a:xfrm>
            <a:off x="12234065" y="5515929"/>
            <a:ext cx="58237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1ch, 2ch, 3ch,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Up to 5000 Input Voltage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Custom Input / Output Range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replacement to other voltage dividers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B4A016-5125-4DBA-BB2A-AE33E9759B16}"/>
              </a:ext>
            </a:extLst>
          </p:cNvPr>
          <p:cNvSpPr/>
          <p:nvPr/>
        </p:nvSpPr>
        <p:spPr>
          <a:xfrm>
            <a:off x="2861578" y="5003607"/>
            <a:ext cx="58237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1</a:t>
            </a:r>
            <a:r>
              <a:rPr lang="ko-KR" altLang="en-US" sz="1000" dirty="0"/>
              <a:t>채널</a:t>
            </a:r>
            <a:r>
              <a:rPr lang="en-US" altLang="ko-KR" sz="1000" dirty="0"/>
              <a:t>, 2</a:t>
            </a:r>
            <a:r>
              <a:rPr lang="ko-KR" altLang="en-US" sz="1000" dirty="0"/>
              <a:t>채널</a:t>
            </a:r>
            <a:r>
              <a:rPr lang="en-US" altLang="ko-KR" sz="1000" dirty="0"/>
              <a:t>, 3</a:t>
            </a:r>
            <a:r>
              <a:rPr lang="ko-KR" altLang="en-US" sz="1000" dirty="0"/>
              <a:t>채널</a:t>
            </a:r>
            <a:r>
              <a:rPr lang="en-US" altLang="ko-KR" sz="1000" dirty="0"/>
              <a:t>, 4</a:t>
            </a:r>
            <a:r>
              <a:rPr lang="ko-KR" altLang="en-US" sz="1000" dirty="0"/>
              <a:t>채널 제공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</a:t>
            </a:r>
            <a:r>
              <a:rPr lang="ko-KR" altLang="en-US" sz="1000" dirty="0"/>
              <a:t>대역폭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최대 </a:t>
            </a:r>
            <a:r>
              <a:rPr lang="en-US" altLang="ko-KR" sz="1000" dirty="0"/>
              <a:t>5000 </a:t>
            </a:r>
            <a:r>
              <a:rPr lang="ko-KR" altLang="en-US" sz="1000" dirty="0"/>
              <a:t>입력 전압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커스터마이징 가능한 입</a:t>
            </a:r>
            <a:r>
              <a:rPr lang="en-US" altLang="ko-KR" sz="1000" dirty="0"/>
              <a:t> / </a:t>
            </a:r>
            <a:r>
              <a:rPr lang="ko-KR" altLang="en-US" sz="1000" dirty="0"/>
              <a:t>출력 범위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다른 전압 분배기 </a:t>
            </a:r>
            <a:r>
              <a:rPr lang="en-US" altLang="ko-KR" sz="1000" dirty="0"/>
              <a:t>( voltage dividers )</a:t>
            </a:r>
            <a:r>
              <a:rPr lang="ko-KR" altLang="en-US" sz="1000" dirty="0"/>
              <a:t>로 대체하여 전압 강하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5211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FlexLogger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2A1CBB-C5DA-45E2-B9DD-F6C133F1C341}"/>
              </a:ext>
            </a:extLst>
          </p:cNvPr>
          <p:cNvSpPr/>
          <p:nvPr/>
        </p:nvSpPr>
        <p:spPr>
          <a:xfrm>
            <a:off x="16163" y="1368180"/>
            <a:ext cx="861060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는 신속한 센서 구성 및 혼합 신호의 데이터 로깅을 통해 프로그래밍 없이도 전자기계 시스템을 확인 및 검증할 수 있는 소프트웨어입니다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프로그래밍 없이  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NI DAQ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을 통해 유연하고 확장 가능한 데이터 로깅 시스템을 구축</a:t>
            </a:r>
            <a:endParaRPr lang="en-US" altLang="ko-KR" sz="1600" dirty="0">
              <a:solidFill>
                <a:srgbClr val="333333"/>
              </a:solidFill>
              <a:latin typeface="Helvetica Neue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아날로그 센서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디지털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 펄스 주파수 및 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CAN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측정을 신속하게 설정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시각화 및 로깅</a:t>
            </a:r>
            <a:endParaRPr lang="en-US" altLang="ko-KR" sz="1600" dirty="0">
              <a:solidFill>
                <a:srgbClr val="333333"/>
              </a:solidFill>
              <a:latin typeface="Helvetica Neue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자동으로 메타데이터를 저장하여 사용자의 테스트 설정을 문서화하므로 여러 저장데이터를 비교 가능</a:t>
            </a:r>
            <a:endParaRPr lang="en-US" altLang="ko-KR" sz="1600" dirty="0">
              <a:solidFill>
                <a:srgbClr val="333333"/>
              </a:solidFill>
              <a:latin typeface="Helvetica Neue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통합 데이터 뷰어에서 인터랙티브 방식으로 테스트 결과를 확인</a:t>
            </a:r>
            <a:endParaRPr lang="en-US" altLang="ko-KR" sz="16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74BFF620-E7A7-4539-BB31-93645AC64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84" y="3875185"/>
            <a:ext cx="7229517" cy="16465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7617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FlexLogger로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 할 수 있는 작업에 대해 알아보십시오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사용자의 물리적 측정과 센서 종류에 맞게 구성 가능한 설정을 통해 테스트 설정 시간을 단축시켜 줍니다. 드래그 앤 드롭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방식을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사용하여 테스트를 수행하면서 동시에 신속하게 데이터를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시각화할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수 있습니다.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000000"/>
                </a:solidFill>
                <a:ea typeface="Helvetica Neue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사용자는 데이터 뷰어를 통해 </a:t>
            </a:r>
            <a:r>
              <a:rPr lang="ko-KR" altLang="en-US" sz="1200" dirty="0">
                <a:solidFill>
                  <a:srgbClr val="000000"/>
                </a:solidFill>
                <a:ea typeface="Helvetica Neue"/>
              </a:rPr>
              <a:t>저장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된 데이터를 검토할 수 있으며, 이를 보편적인 파일 포맷으로 추출하여 공유할 수 있습니다.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또한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기본적으로 사용자의 테스트 설정에 대한 중요한 세부사항을 문서화하므로 이전 테스트 구성의 결과를 추적할 수 있도록 도와줍니다.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81D07D-9FC9-49F3-9532-6D84C4D2BA4C}"/>
              </a:ext>
            </a:extLst>
          </p:cNvPr>
          <p:cNvSpPr/>
          <p:nvPr/>
        </p:nvSpPr>
        <p:spPr>
          <a:xfrm>
            <a:off x="175596" y="3674478"/>
            <a:ext cx="3501980" cy="229729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r>
              <a:rPr lang="en-US" altLang="ko-KR" dirty="0"/>
              <a:t>https://www.youtube.com/watch?v=a5OWuoj17_c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AC3CCF-3450-4BD4-AAD4-3F4B2AFF2D43}"/>
              </a:ext>
            </a:extLst>
          </p:cNvPr>
          <p:cNvSpPr/>
          <p:nvPr/>
        </p:nvSpPr>
        <p:spPr>
          <a:xfrm>
            <a:off x="12275172" y="1001713"/>
            <a:ext cx="104368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는 신속한 센서 구성 및 혼합 신호의 데이터 로깅을 통해 프로그래밍 없이도 전자기계 시스템을 확인 및 검증할 수 있는 소프트웨어입니다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latinLnBrk="0"/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를 사용하면 프로그래밍 없이도 </a:t>
            </a:r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CompactDAQ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을 통해 유연하고 확장 가능한 데이터 로깅 시스템을 구축할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사용자는 센서 특정 구성 작업 흐름을 사용하여 동기화된 아날로그 센서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디지털 펄스 주파수 및 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CAN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측정을 신속하게 설정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시각화 및 로깅할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는 자동으로 메타데이터를 저장하여 사용자의 테스트 설정을 문서화하므로 여러 테스트에서 신속하게 테스트 결과를 추적하고 비교할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또한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통합 데이터 뷰어에서 인터랙티브 방식으로 테스트 결과를 확인할 수 있어 데이터를 시각적으로 검사하고 결정을 내릴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</a:t>
            </a:r>
            <a:endParaRPr lang="en-US" altLang="ko-KR" sz="16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83ACC8-AC50-4D82-958A-F5DD0A0AE021}"/>
              </a:ext>
            </a:extLst>
          </p:cNvPr>
          <p:cNvSpPr/>
          <p:nvPr/>
        </p:nvSpPr>
        <p:spPr>
          <a:xfrm>
            <a:off x="13242636" y="3429000"/>
            <a:ext cx="3501980" cy="229729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r>
              <a:rPr lang="ko-KR" altLang="en-US" dirty="0"/>
              <a:t>http://f1.media.brightcove.com/4/1326282160001/1326282160001_5743416557001_5720167805001.mp4?pubId=1326282160001&amp;videoId=5720167805001</a:t>
            </a:r>
          </a:p>
        </p:txBody>
      </p:sp>
      <p:pic>
        <p:nvPicPr>
          <p:cNvPr id="2050" name="Picture 2" descr="flexloggerì ëí ì´ë¯¸ì§ ê²ìê²°ê³¼">
            <a:extLst>
              <a:ext uri="{FF2B5EF4-FFF2-40B4-BE49-F238E27FC236}">
                <a16:creationId xmlns:a16="http://schemas.microsoft.com/office/drawing/2014/main" id="{5CF1EC93-D280-45F5-94A7-E86B89A07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17074" r="81783" b="39154"/>
          <a:stretch/>
        </p:blipFill>
        <p:spPr bwMode="auto">
          <a:xfrm>
            <a:off x="96981" y="230403"/>
            <a:ext cx="669637" cy="77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lexloggerì ëí ì´ë¯¸ì§ ê²ìê²°ê³¼">
            <a:extLst>
              <a:ext uri="{FF2B5EF4-FFF2-40B4-BE49-F238E27FC236}">
                <a16:creationId xmlns:a16="http://schemas.microsoft.com/office/drawing/2014/main" id="{6B108DE2-9738-4DEA-8B1F-FDEBC9E0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5942" y="-728092"/>
            <a:ext cx="64770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lexloggerì ëí ì´ë¯¸ì§ ê²ìê²°ê³¼">
            <a:extLst>
              <a:ext uri="{FF2B5EF4-FFF2-40B4-BE49-F238E27FC236}">
                <a16:creationId xmlns:a16="http://schemas.microsoft.com/office/drawing/2014/main" id="{5F00E217-9B48-4701-9EC5-6A8CC1E8C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170" y="923278"/>
            <a:ext cx="3253477" cy="250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1806281405230104.jpg">
            <a:extLst>
              <a:ext uri="{FF2B5EF4-FFF2-40B4-BE49-F238E27FC236}">
                <a16:creationId xmlns:a16="http://schemas.microsoft.com/office/drawing/2014/main" id="{59B7D6FD-7624-4295-9C9B-782D36DD2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230" y="1361990"/>
            <a:ext cx="2896428" cy="206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7302403D-205A-4A93-ACB5-C23EFAD0A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8999" y="5387462"/>
            <a:ext cx="7229517" cy="16465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7617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FlexLogger로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 할 수 있는 작업에 대해 알아보십시오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사용자의 물리적 측정과 센서 종류에 맞게 구성 가능한 설정을 통해 테스트 설정 시간을 단축시켜 줍니다. 드래그 앤 드롭 엔지니어링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인디케이터를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사용하여 테스트를 수행하면서 동시에 신속하게 데이터를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시각화할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수 있습니다. 또한, 사용자는 통합 데이터 뷰어를 통해 인터렉티브 방식으로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로깅된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데이터를 검토할 수 있으며, 이를 보편적인 파일 포맷으로 추출하여 공유할 수 있습니다.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기본적으로 사용자의 테스트 설정에 대한 중요한 세부사항을 문서화하므로 이전 테스트 구성의 결과를 추적할 수 있도록 도와줍니다.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B4709-C621-4983-80E6-997297A33614}"/>
              </a:ext>
            </a:extLst>
          </p:cNvPr>
          <p:cNvSpPr txBox="1"/>
          <p:nvPr/>
        </p:nvSpPr>
        <p:spPr>
          <a:xfrm>
            <a:off x="8807504" y="1061332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이 로고 삭제 요청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9EB601-7177-4198-A40F-543D11A32EE7}"/>
              </a:ext>
            </a:extLst>
          </p:cNvPr>
          <p:cNvSpPr/>
          <p:nvPr/>
        </p:nvSpPr>
        <p:spPr>
          <a:xfrm>
            <a:off x="8955230" y="1430664"/>
            <a:ext cx="1121643" cy="3827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106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6CDC8D-36C7-4D08-89CB-F78050C44063}"/>
              </a:ext>
            </a:extLst>
          </p:cNvPr>
          <p:cNvSpPr/>
          <p:nvPr/>
        </p:nvSpPr>
        <p:spPr>
          <a:xfrm>
            <a:off x="3942303" y="56825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berationSansRegular"/>
              </a:rPr>
              <a:t>Three way Isolation</a:t>
            </a:r>
          </a:p>
          <a:p>
            <a:r>
              <a:rPr lang="en-US" altLang="ko-KR" dirty="0" err="1">
                <a:latin typeface="LiberationSansRegular"/>
              </a:rPr>
              <a:t>IsoBlock</a:t>
            </a:r>
            <a:r>
              <a:rPr lang="en-US" altLang="ko-KR" dirty="0">
                <a:latin typeface="LiberationSansRegular"/>
              </a:rPr>
              <a:t> V modules </a:t>
            </a:r>
            <a:r>
              <a:rPr lang="ko-KR" altLang="en-US" dirty="0">
                <a:latin typeface="LiberationSansRegular"/>
              </a:rPr>
              <a:t>은 </a:t>
            </a:r>
            <a:r>
              <a:rPr lang="en-US" altLang="ko-KR" dirty="0">
                <a:latin typeface="LiberationSansRegular"/>
              </a:rPr>
              <a:t>three way galvanic isolation</a:t>
            </a:r>
            <a:r>
              <a:rPr lang="ko-KR" altLang="en-US" dirty="0">
                <a:latin typeface="LiberationSansRegular"/>
              </a:rPr>
              <a:t>을 제공</a:t>
            </a:r>
            <a:endParaRPr lang="en-US" altLang="ko-KR" dirty="0">
              <a:latin typeface="LiberationSansRegular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</a:t>
            </a:r>
            <a:r>
              <a:rPr lang="ko-KR" altLang="en-US" dirty="0">
                <a:latin typeface="LiberationSansRegular"/>
              </a:rPr>
              <a:t>채널</a:t>
            </a:r>
            <a:r>
              <a:rPr lang="en-US" altLang="ko-KR" dirty="0">
                <a:latin typeface="LiberationSansRegular"/>
              </a:rPr>
              <a:t> – </a:t>
            </a:r>
            <a:r>
              <a:rPr lang="ko-KR" altLang="en-US" dirty="0">
                <a:latin typeface="LiberationSansRegular"/>
              </a:rPr>
              <a:t>채널 </a:t>
            </a:r>
            <a:r>
              <a:rPr lang="en-US" altLang="ko-KR" dirty="0">
                <a:latin typeface="LiberationSansRegular"/>
              </a:rPr>
              <a:t>(Channel to Channel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1</a:t>
            </a:r>
            <a:r>
              <a:rPr lang="ko-KR" altLang="en-US" dirty="0">
                <a:latin typeface="LiberationSansRegular"/>
              </a:rPr>
              <a:t>차 </a:t>
            </a:r>
            <a:r>
              <a:rPr lang="en-US" altLang="ko-KR" dirty="0">
                <a:latin typeface="LiberationSansRegular"/>
              </a:rPr>
              <a:t>– 2</a:t>
            </a:r>
            <a:r>
              <a:rPr lang="ko-KR" altLang="en-US" dirty="0">
                <a:latin typeface="LiberationSansRegular"/>
              </a:rPr>
              <a:t>차 </a:t>
            </a:r>
            <a:r>
              <a:rPr lang="en-US" altLang="ko-KR" dirty="0">
                <a:latin typeface="LiberationSansRegular"/>
              </a:rPr>
              <a:t>( Primary to Secondary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</a:t>
            </a:r>
            <a:r>
              <a:rPr lang="ko-KR" altLang="en-US" dirty="0">
                <a:latin typeface="LiberationSansRegular"/>
              </a:rPr>
              <a:t>신호 </a:t>
            </a:r>
            <a:r>
              <a:rPr lang="en-US" altLang="ko-KR" dirty="0">
                <a:latin typeface="LiberationSansRegular"/>
              </a:rPr>
              <a:t>– </a:t>
            </a:r>
            <a:r>
              <a:rPr lang="ko-KR" altLang="en-US" dirty="0">
                <a:latin typeface="LiberationSansRegular"/>
              </a:rPr>
              <a:t>파워 </a:t>
            </a:r>
            <a:r>
              <a:rPr lang="en-US" altLang="ko-KR" dirty="0">
                <a:latin typeface="LiberationSansRegular"/>
              </a:rPr>
              <a:t>(Signal to Power )</a:t>
            </a:r>
          </a:p>
          <a:p>
            <a:r>
              <a:rPr lang="en-US" altLang="ko-KR" dirty="0">
                <a:latin typeface="LiberationSansRegular"/>
              </a:rPr>
              <a:t>galvanic barrier</a:t>
            </a:r>
            <a:r>
              <a:rPr lang="ko-KR" altLang="en-US" dirty="0">
                <a:latin typeface="LiberationSansRegular"/>
              </a:rPr>
              <a:t>는 원하지 않는 전류가 회로를 따라 흐르는 것을 방지하고</a:t>
            </a:r>
            <a:r>
              <a:rPr lang="en-US" altLang="ko-KR" dirty="0">
                <a:latin typeface="LiberationSansRegular"/>
              </a:rPr>
              <a:t>, </a:t>
            </a:r>
            <a:r>
              <a:rPr lang="ko-KR" altLang="en-US" dirty="0">
                <a:latin typeface="LiberationSansRegular"/>
              </a:rPr>
              <a:t>보호 레벨을 추가 할 뿐만 아니라</a:t>
            </a:r>
            <a:r>
              <a:rPr lang="en-US" altLang="ko-KR" dirty="0">
                <a:latin typeface="LiberationSansRegular"/>
              </a:rPr>
              <a:t> </a:t>
            </a:r>
            <a:r>
              <a:rPr lang="ko-KR" altLang="en-US" dirty="0">
                <a:latin typeface="LiberationSansRegular"/>
              </a:rPr>
              <a:t>다른 잠재된 전류를 접지로 이동하게끔 동작합니다</a:t>
            </a:r>
            <a:r>
              <a:rPr lang="en-US" altLang="ko-KR" dirty="0">
                <a:latin typeface="LiberationSansRegular"/>
              </a:rPr>
              <a:t>.</a:t>
            </a:r>
            <a:endParaRPr lang="en-US" altLang="ko-KR" b="0" i="0" dirty="0">
              <a:effectLst/>
              <a:latin typeface="LiberationSansRegular"/>
            </a:endParaRPr>
          </a:p>
        </p:txBody>
      </p:sp>
      <p:pic>
        <p:nvPicPr>
          <p:cNvPr id="2050" name="Picture 2" descr="Odoo image and text block">
            <a:extLst>
              <a:ext uri="{FF2B5EF4-FFF2-40B4-BE49-F238E27FC236}">
                <a16:creationId xmlns:a16="http://schemas.microsoft.com/office/drawing/2014/main" id="{111BEB82-56C8-4D27-8D0B-6B26200D5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444" y="803255"/>
            <a:ext cx="14287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112409-4FFF-48DD-9BB4-ACA2293D2538}"/>
              </a:ext>
            </a:extLst>
          </p:cNvPr>
          <p:cNvSpPr/>
          <p:nvPr/>
        </p:nvSpPr>
        <p:spPr>
          <a:xfrm>
            <a:off x="12133803" y="69779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berationSansRegular"/>
              </a:rPr>
              <a:t>Three way Isolation</a:t>
            </a:r>
          </a:p>
          <a:p>
            <a:r>
              <a:rPr lang="en-US" altLang="ko-KR" dirty="0">
                <a:latin typeface="LiberationSansRegular"/>
              </a:rPr>
              <a:t>The </a:t>
            </a:r>
            <a:r>
              <a:rPr lang="en-US" altLang="ko-KR" dirty="0" err="1">
                <a:latin typeface="LiberationSansRegular"/>
              </a:rPr>
              <a:t>IsoBlock</a:t>
            </a:r>
            <a:r>
              <a:rPr lang="en-US" altLang="ko-KR" dirty="0">
                <a:latin typeface="LiberationSansRegular"/>
              </a:rPr>
              <a:t> V modules provide a three way galvanic isolation: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Channel to Channel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Primary to Secondary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Signal to Power</a:t>
            </a:r>
          </a:p>
          <a:p>
            <a:r>
              <a:rPr lang="en-US" altLang="ko-KR" dirty="0">
                <a:latin typeface="LiberationSansRegular"/>
              </a:rPr>
              <a:t>This galvanic barrier prevents unwanted currents from flowing along the circuit and adds a level of protection as well as allows to operate grounds with different potentials.</a:t>
            </a:r>
            <a:endParaRPr lang="en-US" altLang="ko-KR" b="0" i="0" dirty="0">
              <a:effectLst/>
              <a:latin typeface="LiberationSansRegula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EAE55B-5571-4E79-99F6-FF0ABD6A785A}"/>
              </a:ext>
            </a:extLst>
          </p:cNvPr>
          <p:cNvSpPr txBox="1"/>
          <p:nvPr/>
        </p:nvSpPr>
        <p:spPr>
          <a:xfrm>
            <a:off x="1603444" y="3059668"/>
            <a:ext cx="648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Table </a:t>
            </a:r>
            <a:r>
              <a:rPr lang="ko-KR" altLang="en-US" dirty="0">
                <a:highlight>
                  <a:srgbClr val="FFFF00"/>
                </a:highlight>
              </a:rPr>
              <a:t>폴더 </a:t>
            </a:r>
            <a:r>
              <a:rPr lang="en-US" altLang="ko-KR" dirty="0">
                <a:highlight>
                  <a:srgbClr val="FFFF00"/>
                </a:highlight>
              </a:rPr>
              <a:t>-&gt; </a:t>
            </a:r>
            <a:r>
              <a:rPr lang="en-US" altLang="ko-KR" dirty="0" err="1">
                <a:highlight>
                  <a:srgbClr val="FFFF00"/>
                </a:highlight>
              </a:rPr>
              <a:t>Verivolt</a:t>
            </a:r>
            <a:r>
              <a:rPr lang="en-US" altLang="ko-KR" dirty="0">
                <a:highlight>
                  <a:srgbClr val="FFFF00"/>
                </a:highlight>
              </a:rPr>
              <a:t> Spec table -&gt; Voltage Sensor </a:t>
            </a:r>
            <a:r>
              <a:rPr lang="ko-KR" altLang="en-US" dirty="0">
                <a:highlight>
                  <a:srgbClr val="FFFF00"/>
                </a:highlight>
              </a:rPr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2033511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A1940BE-8B06-4ABF-8818-6AB4D0FC462F}"/>
              </a:ext>
            </a:extLst>
          </p:cNvPr>
          <p:cNvGrpSpPr/>
          <p:nvPr/>
        </p:nvGrpSpPr>
        <p:grpSpPr>
          <a:xfrm>
            <a:off x="659908" y="811298"/>
            <a:ext cx="5000247" cy="4992884"/>
            <a:chOff x="6474554" y="1493692"/>
            <a:chExt cx="5000247" cy="4992884"/>
          </a:xfrm>
        </p:grpSpPr>
        <p:pic>
          <p:nvPicPr>
            <p:cNvPr id="4098" name="Picture 2" descr="https://www.verivolt.com/web/image/product.template/319/image/300x300?unique=b5ad3e9">
              <a:extLst>
                <a:ext uri="{FF2B5EF4-FFF2-40B4-BE49-F238E27FC236}">
                  <a16:creationId xmlns:a16="http://schemas.microsoft.com/office/drawing/2014/main" id="{6FD0673A-446A-4BD2-A084-ED91693715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4554" y="1493692"/>
              <a:ext cx="4992884" cy="4992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0EE8E1D-42FF-40B4-A0CA-C64A46C98477}"/>
                </a:ext>
              </a:extLst>
            </p:cNvPr>
            <p:cNvSpPr/>
            <p:nvPr/>
          </p:nvSpPr>
          <p:spPr>
            <a:xfrm>
              <a:off x="6666817" y="1931738"/>
              <a:ext cx="4807984" cy="4146840"/>
            </a:xfrm>
            <a:prstGeom prst="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605990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Isolate</a:t>
            </a:r>
            <a:endParaRPr lang="ko-KR" altLang="en-US" sz="3000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20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Isolated Sensor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FAF428-4B36-47D7-82FC-117B75AFEA97}"/>
              </a:ext>
            </a:extLst>
          </p:cNvPr>
          <p:cNvSpPr/>
          <p:nvPr/>
        </p:nvSpPr>
        <p:spPr>
          <a:xfrm>
            <a:off x="1103116" y="2625053"/>
            <a:ext cx="58237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Isolation </a:t>
            </a:r>
            <a:r>
              <a:rPr lang="ko-KR" altLang="en-US" sz="1000" dirty="0">
                <a:latin typeface="+mj-ea"/>
                <a:ea typeface="+mj-ea"/>
              </a:rPr>
              <a:t>제공 </a:t>
            </a:r>
            <a:r>
              <a:rPr lang="en-US" altLang="ko-KR" sz="1000" dirty="0">
                <a:latin typeface="+mj-ea"/>
                <a:ea typeface="+mj-ea"/>
              </a:rPr>
              <a:t>( Galvanic, </a:t>
            </a:r>
            <a:r>
              <a:rPr lang="en-US" altLang="ko-KR" sz="1000" dirty="0" err="1">
                <a:latin typeface="+mj-ea"/>
                <a:ea typeface="+mj-ea"/>
              </a:rPr>
              <a:t>ch</a:t>
            </a:r>
            <a:r>
              <a:rPr lang="en-US" altLang="ko-KR" sz="1000" dirty="0">
                <a:latin typeface="+mj-ea"/>
                <a:ea typeface="+mj-ea"/>
              </a:rPr>
              <a:t> to </a:t>
            </a:r>
            <a:r>
              <a:rPr lang="en-US" altLang="ko-KR" sz="1000" dirty="0" err="1">
                <a:latin typeface="+mj-ea"/>
                <a:ea typeface="+mj-ea"/>
              </a:rPr>
              <a:t>ch</a:t>
            </a:r>
            <a:r>
              <a:rPr lang="en-US" altLang="ko-KR" sz="1000" dirty="0">
                <a:latin typeface="+mj-ea"/>
                <a:ea typeface="+mj-ea"/>
              </a:rPr>
              <a:t> 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j-ea"/>
                <a:ea typeface="+mj-ea"/>
              </a:rPr>
              <a:t>지속가능한 </a:t>
            </a:r>
            <a:r>
              <a:rPr lang="en-US" altLang="ko-KR" sz="1000" dirty="0">
                <a:latin typeface="+mj-ea"/>
                <a:ea typeface="+mj-ea"/>
              </a:rPr>
              <a:t>Isolation </a:t>
            </a:r>
            <a:r>
              <a:rPr lang="ko-KR" altLang="en-US" sz="1000" dirty="0">
                <a:latin typeface="+mj-ea"/>
                <a:ea typeface="+mj-ea"/>
              </a:rPr>
              <a:t>제공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DIN rail</a:t>
            </a:r>
            <a:r>
              <a:rPr lang="ko-KR" altLang="en-US" sz="1000" dirty="0"/>
              <a:t>에 간단한 설치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DAQ</a:t>
            </a:r>
            <a:r>
              <a:rPr lang="ko-KR" altLang="en-US" sz="1000" dirty="0"/>
              <a:t>가 측정이 가능한 범위로 전압 강하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채널 </a:t>
            </a:r>
            <a:r>
              <a:rPr lang="en-US" altLang="ko-KR" sz="1000" dirty="0"/>
              <a:t>Isolation</a:t>
            </a:r>
            <a:r>
              <a:rPr lang="ko-KR" altLang="en-US" sz="1000" dirty="0"/>
              <a:t>으로 인한 </a:t>
            </a:r>
            <a:r>
              <a:rPr lang="en-US" altLang="ko-KR" sz="1000" dirty="0"/>
              <a:t>DAQ</a:t>
            </a:r>
            <a:r>
              <a:rPr lang="ko-KR" altLang="en-US" sz="1000" dirty="0"/>
              <a:t>의 전압 측정</a:t>
            </a:r>
            <a:endParaRPr lang="en-US" altLang="ko-KR" sz="1000" dirty="0"/>
          </a:p>
          <a:p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FC6E4-9936-4C4B-B070-D232551944AB}"/>
              </a:ext>
            </a:extLst>
          </p:cNvPr>
          <p:cNvSpPr txBox="1"/>
          <p:nvPr/>
        </p:nvSpPr>
        <p:spPr>
          <a:xfrm>
            <a:off x="753513" y="5558176"/>
            <a:ext cx="5685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Table </a:t>
            </a:r>
            <a:r>
              <a:rPr lang="ko-KR" altLang="en-US" dirty="0">
                <a:highlight>
                  <a:srgbClr val="FFFF00"/>
                </a:highlight>
              </a:rPr>
              <a:t>폴더 </a:t>
            </a:r>
            <a:r>
              <a:rPr lang="en-US" altLang="ko-KR" dirty="0">
                <a:highlight>
                  <a:srgbClr val="FFFF00"/>
                </a:highlight>
              </a:rPr>
              <a:t>-&gt; </a:t>
            </a:r>
            <a:r>
              <a:rPr lang="en-US" altLang="ko-KR" dirty="0" err="1">
                <a:highlight>
                  <a:srgbClr val="FFFF00"/>
                </a:highlight>
              </a:rPr>
              <a:t>Verivolt</a:t>
            </a:r>
            <a:r>
              <a:rPr lang="en-US" altLang="ko-KR" dirty="0">
                <a:highlight>
                  <a:srgbClr val="FFFF00"/>
                </a:highlight>
              </a:rPr>
              <a:t> Spec table -&gt; Isolator </a:t>
            </a:r>
            <a:r>
              <a:rPr lang="ko-KR" altLang="en-US" dirty="0">
                <a:highlight>
                  <a:srgbClr val="FFFF00"/>
                </a:highlight>
              </a:rPr>
              <a:t>탭 삽입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BFAAD0-0417-437A-9E29-C814CF2BABF9}"/>
              </a:ext>
            </a:extLst>
          </p:cNvPr>
          <p:cNvSpPr/>
          <p:nvPr/>
        </p:nvSpPr>
        <p:spPr>
          <a:xfrm>
            <a:off x="12704566" y="2317048"/>
            <a:ext cx="582375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Isolation ( Galvanic, </a:t>
            </a:r>
            <a:r>
              <a:rPr lang="en-US" altLang="ko-KR" sz="1000" dirty="0" err="1">
                <a:latin typeface="+mj-ea"/>
                <a:ea typeface="+mj-ea"/>
              </a:rPr>
              <a:t>ch</a:t>
            </a:r>
            <a:r>
              <a:rPr lang="en-US" altLang="ko-KR" sz="1000" dirty="0">
                <a:latin typeface="+mj-ea"/>
                <a:ea typeface="+mj-ea"/>
              </a:rPr>
              <a:t> to </a:t>
            </a:r>
            <a:r>
              <a:rPr lang="en-US" altLang="ko-KR" sz="1000" dirty="0" err="1">
                <a:latin typeface="+mj-ea"/>
                <a:ea typeface="+mj-ea"/>
              </a:rPr>
              <a:t>ch</a:t>
            </a:r>
            <a:r>
              <a:rPr lang="en-US" altLang="ko-KR" sz="1000" dirty="0">
                <a:latin typeface="+mj-ea"/>
                <a:ea typeface="+mj-ea"/>
              </a:rPr>
              <a:t> 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Sustained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DIN rail fixturing for fast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channel to channel isolation to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D9017-DDBD-4AD9-842C-10C3D9C32245}"/>
              </a:ext>
            </a:extLst>
          </p:cNvPr>
          <p:cNvSpPr txBox="1"/>
          <p:nvPr/>
        </p:nvSpPr>
        <p:spPr>
          <a:xfrm>
            <a:off x="6809579" y="1373069"/>
            <a:ext cx="3943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배경은 이런 컨셉으로 </a:t>
            </a:r>
            <a:r>
              <a:rPr lang="ko-KR" altLang="en-US" dirty="0" err="1">
                <a:highlight>
                  <a:srgbClr val="FFFF00"/>
                </a:highlight>
              </a:rPr>
              <a:t>요청드립니다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r>
              <a:rPr lang="ko-KR" altLang="en-US" dirty="0">
                <a:highlight>
                  <a:srgbClr val="FFFF00"/>
                </a:highlight>
              </a:rPr>
              <a:t>배경은 수정 부탁드리겠습니다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8733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549D34B-6CA4-4D26-B46C-E7FE46635225}"/>
              </a:ext>
            </a:extLst>
          </p:cNvPr>
          <p:cNvGrpSpPr/>
          <p:nvPr/>
        </p:nvGrpSpPr>
        <p:grpSpPr>
          <a:xfrm>
            <a:off x="342301" y="1063389"/>
            <a:ext cx="6028808" cy="5108811"/>
            <a:chOff x="7203087" y="521981"/>
            <a:chExt cx="4051640" cy="3433359"/>
          </a:xfrm>
        </p:grpSpPr>
        <p:pic>
          <p:nvPicPr>
            <p:cNvPr id="1030" name="Picture 6" descr="https://www.verivolt.com/web/image/product.template/630/image/300x300?unique=0e0ca68">
              <a:extLst>
                <a:ext uri="{FF2B5EF4-FFF2-40B4-BE49-F238E27FC236}">
                  <a16:creationId xmlns:a16="http://schemas.microsoft.com/office/drawing/2014/main" id="{133C2FC2-2E3A-4F6C-A91F-CDA2949C29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8107" y="1921184"/>
              <a:ext cx="1974502" cy="1974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www.verivolt.com/web/image/product.template/641/image/300x300?unique=2666999">
              <a:extLst>
                <a:ext uri="{FF2B5EF4-FFF2-40B4-BE49-F238E27FC236}">
                  <a16:creationId xmlns:a16="http://schemas.microsoft.com/office/drawing/2014/main" id="{5A3DD8A2-0BF5-453E-A711-2695CB7AA3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944" y="686184"/>
              <a:ext cx="1779882" cy="1779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www.verivolt.com/web/image/product.template/331/image/300x300?unique=5df935f">
              <a:extLst>
                <a:ext uri="{FF2B5EF4-FFF2-40B4-BE49-F238E27FC236}">
                  <a16:creationId xmlns:a16="http://schemas.microsoft.com/office/drawing/2014/main" id="{138415FC-2305-40BC-9BCE-FBF94140C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3087" y="1861530"/>
              <a:ext cx="2093810" cy="2093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5A7E695-3C27-4CC3-A2E1-EA992D3B1004}"/>
                </a:ext>
              </a:extLst>
            </p:cNvPr>
            <p:cNvSpPr/>
            <p:nvPr/>
          </p:nvSpPr>
          <p:spPr>
            <a:xfrm>
              <a:off x="7310537" y="521981"/>
              <a:ext cx="3944190" cy="3401826"/>
            </a:xfrm>
            <a:prstGeom prst="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Connect &amp; ETC</a:t>
            </a:r>
            <a:endParaRPr lang="ko-KR" altLang="en-US" sz="3000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Connect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52993" y="3503809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Tranducer</a:t>
            </a:r>
            <a:endParaRPr lang="en-US" altLang="ko-KR" dirty="0"/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7B6D1D-1489-41B7-90F5-934B12DC8414}"/>
              </a:ext>
            </a:extLst>
          </p:cNvPr>
          <p:cNvSpPr txBox="1"/>
          <p:nvPr/>
        </p:nvSpPr>
        <p:spPr>
          <a:xfrm>
            <a:off x="852994" y="4685860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E8DAE-FCBB-4E70-B506-C1824B11EB1C}"/>
              </a:ext>
            </a:extLst>
          </p:cNvPr>
          <p:cNvSpPr/>
          <p:nvPr/>
        </p:nvSpPr>
        <p:spPr>
          <a:xfrm>
            <a:off x="2764436" y="2266011"/>
            <a:ext cx="58237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 err="1"/>
              <a:t>EasyConnect</a:t>
            </a:r>
            <a:r>
              <a:rPr lang="en-US" altLang="ko-KR" sz="1000" dirty="0"/>
              <a:t> </a:t>
            </a:r>
            <a:r>
              <a:rPr lang="ko-KR" altLang="en-US" sz="1000" dirty="0"/>
              <a:t>와 터미널 제공</a:t>
            </a:r>
            <a:endParaRPr lang="en-US" altLang="ko-KR" sz="10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E901C8-50E4-4CB4-A7B5-2E7EBD1807BE}"/>
              </a:ext>
            </a:extLst>
          </p:cNvPr>
          <p:cNvSpPr/>
          <p:nvPr/>
        </p:nvSpPr>
        <p:spPr>
          <a:xfrm>
            <a:off x="2764436" y="4838260"/>
            <a:ext cx="58237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DAQ</a:t>
            </a:r>
            <a:r>
              <a:rPr lang="ko-KR" altLang="en-US" sz="1000" dirty="0"/>
              <a:t>를 위한 </a:t>
            </a:r>
            <a:r>
              <a:rPr lang="en-US" altLang="ko-KR" sz="1000" dirty="0"/>
              <a:t>Drop-in Low pass filter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0.1% </a:t>
            </a:r>
            <a:r>
              <a:rPr lang="ko-KR" altLang="en-US" sz="1000" dirty="0"/>
              <a:t>정확도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7</a:t>
            </a:r>
            <a:r>
              <a:rPr lang="ko-KR" altLang="en-US" sz="1000" dirty="0"/>
              <a:t>차 </a:t>
            </a:r>
            <a:r>
              <a:rPr lang="en-US" altLang="ko-KR" sz="1000" dirty="0"/>
              <a:t>low-pass </a:t>
            </a:r>
            <a:r>
              <a:rPr lang="ko-KR" altLang="en-US" sz="1000" dirty="0"/>
              <a:t>＂</a:t>
            </a:r>
            <a:r>
              <a:rPr lang="en-US" altLang="ko-KR" sz="1000" dirty="0"/>
              <a:t>brick</a:t>
            </a:r>
            <a:r>
              <a:rPr lang="ko-KR" altLang="en-US" sz="1000" dirty="0"/>
              <a:t>＂</a:t>
            </a:r>
            <a:r>
              <a:rPr lang="en-US" altLang="ko-KR" sz="1000" dirty="0"/>
              <a:t> filter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±10V </a:t>
            </a:r>
            <a:r>
              <a:rPr lang="ko-KR" altLang="en-US" sz="1000" dirty="0"/>
              <a:t>범위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최소 왜곡을 위한 </a:t>
            </a:r>
            <a:r>
              <a:rPr lang="en-US" altLang="ko-KR" sz="1000" dirty="0"/>
              <a:t>1GOhm </a:t>
            </a:r>
            <a:r>
              <a:rPr lang="ko-KR" altLang="en-US" sz="1000" dirty="0"/>
              <a:t>이상의</a:t>
            </a:r>
            <a:r>
              <a:rPr lang="en-US" altLang="ko-KR" sz="1000" dirty="0"/>
              <a:t> </a:t>
            </a:r>
            <a:r>
              <a:rPr lang="ko-KR" altLang="en-US" sz="1000" dirty="0"/>
              <a:t>입력 임피던스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최대 유연성을 위한 </a:t>
            </a:r>
            <a:r>
              <a:rPr lang="en-US" altLang="ko-KR" sz="1000" dirty="0"/>
              <a:t>50 Ohm </a:t>
            </a:r>
            <a:r>
              <a:rPr lang="ko-KR" altLang="en-US" sz="1000" dirty="0"/>
              <a:t>출력 임피던스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4346C9-E974-46A7-B20F-35E0A35829AC}"/>
              </a:ext>
            </a:extLst>
          </p:cNvPr>
          <p:cNvSpPr/>
          <p:nvPr/>
        </p:nvSpPr>
        <p:spPr>
          <a:xfrm>
            <a:off x="2764436" y="3569864"/>
            <a:ext cx="58237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전류 루프에서 쉬운 전압 강하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 err="1"/>
              <a:t>Entube</a:t>
            </a:r>
            <a:r>
              <a:rPr lang="en-US" altLang="ko-KR" sz="1000" dirty="0"/>
              <a:t> TE</a:t>
            </a:r>
            <a:r>
              <a:rPr lang="ko-KR" altLang="en-US" sz="1000" dirty="0"/>
              <a:t>와 일치하도록 설계 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0.2% </a:t>
            </a:r>
            <a:r>
              <a:rPr lang="ko-KR" altLang="en-US" sz="1000" dirty="0"/>
              <a:t>정확도</a:t>
            </a:r>
            <a:endParaRPr lang="en-US" altLang="ko-KR" sz="10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591F73-E5BB-42D0-96D8-DDCC4FC8D0E8}"/>
              </a:ext>
            </a:extLst>
          </p:cNvPr>
          <p:cNvSpPr txBox="1"/>
          <p:nvPr/>
        </p:nvSpPr>
        <p:spPr>
          <a:xfrm>
            <a:off x="852993" y="6297489"/>
            <a:ext cx="5422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Table </a:t>
            </a:r>
            <a:r>
              <a:rPr lang="ko-KR" altLang="en-US" dirty="0">
                <a:highlight>
                  <a:srgbClr val="FFFF00"/>
                </a:highlight>
              </a:rPr>
              <a:t>폴더 </a:t>
            </a:r>
            <a:r>
              <a:rPr lang="en-US" altLang="ko-KR" dirty="0">
                <a:highlight>
                  <a:srgbClr val="FFFF00"/>
                </a:highlight>
              </a:rPr>
              <a:t>-&gt; </a:t>
            </a:r>
            <a:r>
              <a:rPr lang="en-US" altLang="ko-KR" dirty="0" err="1">
                <a:highlight>
                  <a:srgbClr val="FFFF00"/>
                </a:highlight>
              </a:rPr>
              <a:t>Verivolt</a:t>
            </a:r>
            <a:r>
              <a:rPr lang="en-US" altLang="ko-KR" dirty="0">
                <a:highlight>
                  <a:srgbClr val="FFFF00"/>
                </a:highlight>
              </a:rPr>
              <a:t> Spec table -&gt; Filter </a:t>
            </a:r>
            <a:r>
              <a:rPr lang="ko-KR" altLang="en-US" dirty="0">
                <a:highlight>
                  <a:srgbClr val="FFFF00"/>
                </a:highlight>
              </a:rPr>
              <a:t>탭 삽입</a:t>
            </a:r>
          </a:p>
        </p:txBody>
      </p:sp>
      <p:pic>
        <p:nvPicPr>
          <p:cNvPr id="15" name="Picture 2" descr="https://www.verivolt.com/web/image/product.template/627/image/300x300?unique=89e8af8">
            <a:extLst>
              <a:ext uri="{FF2B5EF4-FFF2-40B4-BE49-F238E27FC236}">
                <a16:creationId xmlns:a16="http://schemas.microsoft.com/office/drawing/2014/main" id="{365355DE-17FE-41AF-8ACA-71412133F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0786" y="4685860"/>
            <a:ext cx="1803050" cy="180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www.verivolt.com/web/image/product.template/630/image/300x300?unique=0e0ca68">
            <a:extLst>
              <a:ext uri="{FF2B5EF4-FFF2-40B4-BE49-F238E27FC236}">
                <a16:creationId xmlns:a16="http://schemas.microsoft.com/office/drawing/2014/main" id="{F28A0743-85F2-4506-96FE-6C06E829D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4609" y="1221904"/>
            <a:ext cx="1974502" cy="197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www.verivolt.com/web/image/product.template/641/image/300x300?unique=2666999">
            <a:extLst>
              <a:ext uri="{FF2B5EF4-FFF2-40B4-BE49-F238E27FC236}">
                <a16:creationId xmlns:a16="http://schemas.microsoft.com/office/drawing/2014/main" id="{8E8A4157-AE11-4391-B6D6-AE0BAE6BA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978" y="686184"/>
            <a:ext cx="1779882" cy="17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www.verivolt.com/web/image/product.template/331/image/300x300?unique=5df935f">
            <a:extLst>
              <a:ext uri="{FF2B5EF4-FFF2-40B4-BE49-F238E27FC236}">
                <a16:creationId xmlns:a16="http://schemas.microsoft.com/office/drawing/2014/main" id="{15461F26-D78F-44E2-86E8-4581FCB5C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026" y="2780069"/>
            <a:ext cx="2093810" cy="209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85C6BE-6AC4-422D-A12E-FED884AF086C}"/>
              </a:ext>
            </a:extLst>
          </p:cNvPr>
          <p:cNvSpPr/>
          <p:nvPr/>
        </p:nvSpPr>
        <p:spPr>
          <a:xfrm>
            <a:off x="13360046" y="3569864"/>
            <a:ext cx="58237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Easy drop-in voltage to current loop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Designed to mate with </a:t>
            </a:r>
            <a:r>
              <a:rPr lang="en-US" altLang="ko-KR" sz="1000" dirty="0" err="1"/>
              <a:t>Entube</a:t>
            </a:r>
            <a:r>
              <a:rPr lang="en-US" altLang="ko-KR" sz="1000" dirty="0"/>
              <a:t> 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0.2% accuracy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37E226-8AD8-4533-925C-DABE7FCD258F}"/>
              </a:ext>
            </a:extLst>
          </p:cNvPr>
          <p:cNvSpPr/>
          <p:nvPr/>
        </p:nvSpPr>
        <p:spPr>
          <a:xfrm>
            <a:off x="14130446" y="5127938"/>
            <a:ext cx="58237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Drop-in low-pass filter for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0.1% accuracy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7th order low-pass "brick" filter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±10V range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&gt;1GOhm input impedance for minimum distortion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50 Ohm output impedance for maximum flexibility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3B390F-5C2E-4A1D-9DEC-F9E598867E40}"/>
              </a:ext>
            </a:extLst>
          </p:cNvPr>
          <p:cNvSpPr txBox="1"/>
          <p:nvPr/>
        </p:nvSpPr>
        <p:spPr>
          <a:xfrm>
            <a:off x="6809579" y="1373069"/>
            <a:ext cx="3943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배경은 이런 컨셉으로 </a:t>
            </a:r>
            <a:r>
              <a:rPr lang="ko-KR" altLang="en-US" dirty="0" err="1">
                <a:highlight>
                  <a:srgbClr val="FFFF00"/>
                </a:highlight>
              </a:rPr>
              <a:t>요청드립니다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r>
              <a:rPr lang="ko-KR" altLang="en-US" dirty="0">
                <a:highlight>
                  <a:srgbClr val="FFFF00"/>
                </a:highlight>
              </a:rPr>
              <a:t>배경은 수정 부탁드리겠습니다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4902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7F2D37DE-C245-4919-A3D9-95DB063A5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81" y="582613"/>
            <a:ext cx="8013412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신속하게 측정 작업 구성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사용하면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CompactDAQ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하드웨어를 자동으로 감지하여 신속하게 혼합 측정 작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업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을 구성할 수 있습니다.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이를 통해 소프트웨어 셋업 시간을 단축하고 핵심 인사이트를 파악하기 위한 데이터 확인에 집중할 수 있습니다.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9BF8BF-6791-48B1-B956-74F658FBDDEE}"/>
              </a:ext>
            </a:extLst>
          </p:cNvPr>
          <p:cNvSpPr/>
          <p:nvPr/>
        </p:nvSpPr>
        <p:spPr>
          <a:xfrm>
            <a:off x="163503" y="-27828"/>
            <a:ext cx="352051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3000" b="1" dirty="0" err="1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FlexLogger의</a:t>
            </a:r>
            <a:r>
              <a:rPr lang="ko-KR" altLang="ko-KR" sz="3000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 장점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E6303F7-CA0D-4450-909E-912DB4C29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52" y="1377720"/>
            <a:ext cx="8679335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확실하게 테스트 수행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사용하면 테스트가 수행되는 동안 테스트가 정확하게 수행되고 있는지 확인하기 위해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인디케이터와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알람이 포함된 스크린을 생성할 수 있습니다.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로그 파일에 하드웨어 설정, 센서 시리얼 번호 등을 메타데이터로 포함하여 해당 데이터를 이용하는 모든 사용자들이 어떻게 데이터가 수집되었는지 정확하게 파악할 수 있습니다.</a:t>
            </a:r>
            <a:endParaRPr kumimoji="0" lang="ko-KR" altLang="ko-KR" sz="8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348F3CC5-9E3E-4820-A2E0-2F09AD272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52" y="2816657"/>
            <a:ext cx="8679335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통합 데이터 뷰어를 통한 테스트 인사이트 제공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데이터 뷰어를 사용하면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CAN을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포함한 다수의 채널 및 소스에서 데이터를 확인할 수 있으며 플레이백을 위해 손쉽게 데이터를 동기화 및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디스플레이할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수 있을 뿐만 아니라 데이터를 여러 가지 포맷으로 추출할 수 있습니다.</a:t>
            </a:r>
            <a:endParaRPr kumimoji="0" lang="ko-KR" altLang="ko-KR" sz="8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70B7488F-8A30-42F0-B1D9-FC03B26FB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82" y="4073471"/>
            <a:ext cx="8617106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DIAdem을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 통한 테스트 결과 분석 및 전달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NI는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DIAdem과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함께 사용함으로써, 포함된 분석 라이브러리나 사용자 정의 수식을 활용하여 신속하게 데이터를 검색, 검사 및 분석하는 것을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권장합니니다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이를 통해 자동으로 새로운 데이터를 입력하는 표준 템플릿을 생성하여 일관성 있게 문서화된 리포트를 만들 수 있습니다.</a:t>
            </a:r>
            <a:endParaRPr kumimoji="0" lang="ko-KR" altLang="ko-KR" sz="8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</p:txBody>
      </p:sp>
      <p:pic>
        <p:nvPicPr>
          <p:cNvPr id="3080" name="Picture 8" descr="flexloggerì ëí ì´ë¯¸ì§ ê²ìê²°ê³¼">
            <a:extLst>
              <a:ext uri="{FF2B5EF4-FFF2-40B4-BE49-F238E27FC236}">
                <a16:creationId xmlns:a16="http://schemas.microsoft.com/office/drawing/2014/main" id="{74722679-181C-4B3C-9E27-09C0C9A22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920" y="3040495"/>
            <a:ext cx="2778133" cy="213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485B43F2-E320-4763-B8F8-A5E6C80DDA1A}"/>
              </a:ext>
            </a:extLst>
          </p:cNvPr>
          <p:cNvSpPr/>
          <p:nvPr/>
        </p:nvSpPr>
        <p:spPr>
          <a:xfrm>
            <a:off x="-64646" y="582613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1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E3EE338-FEDA-447B-B4FF-E224045CF7CD}"/>
              </a:ext>
            </a:extLst>
          </p:cNvPr>
          <p:cNvSpPr/>
          <p:nvPr/>
        </p:nvSpPr>
        <p:spPr>
          <a:xfrm>
            <a:off x="-64646" y="1727443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2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9738397-1BAE-48EE-8FD3-710F6EB9D938}"/>
              </a:ext>
            </a:extLst>
          </p:cNvPr>
          <p:cNvSpPr/>
          <p:nvPr/>
        </p:nvSpPr>
        <p:spPr>
          <a:xfrm>
            <a:off x="-64646" y="2956852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3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2B13865-9A4A-410B-9298-F7B178106716}"/>
              </a:ext>
            </a:extLst>
          </p:cNvPr>
          <p:cNvSpPr/>
          <p:nvPr/>
        </p:nvSpPr>
        <p:spPr>
          <a:xfrm>
            <a:off x="-64646" y="4428475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4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407028-213D-43AB-9A19-97A9EF6704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0" t="25325" r="35331" b="24195"/>
          <a:stretch/>
        </p:blipFill>
        <p:spPr>
          <a:xfrm>
            <a:off x="9276919" y="752059"/>
            <a:ext cx="2778133" cy="203247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A7207C-6328-425B-91AB-A6304379CBFB}"/>
              </a:ext>
            </a:extLst>
          </p:cNvPr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086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33B3642-9699-4553-BD8A-816F6238EE5C}"/>
              </a:ext>
            </a:extLst>
          </p:cNvPr>
          <p:cNvSpPr/>
          <p:nvPr/>
        </p:nvSpPr>
        <p:spPr>
          <a:xfrm>
            <a:off x="4173858" y="-748117"/>
            <a:ext cx="459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http://www.ni.com/white-paper/54482/ko/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8CD08379-9B89-4C40-967F-8F77D489F80E}"/>
              </a:ext>
            </a:extLst>
          </p:cNvPr>
          <p:cNvSpPr/>
          <p:nvPr/>
        </p:nvSpPr>
        <p:spPr>
          <a:xfrm rot="5400000">
            <a:off x="3693893" y="-2237798"/>
            <a:ext cx="4804214" cy="11572275"/>
          </a:xfrm>
          <a:prstGeom prst="uturnArrow">
            <a:avLst>
              <a:gd name="adj1" fmla="val 23718"/>
              <a:gd name="adj2" fmla="val 25000"/>
              <a:gd name="adj3" fmla="val 17857"/>
              <a:gd name="adj4" fmla="val 43750"/>
              <a:gd name="adj5" fmla="val 100000"/>
            </a:avLst>
          </a:prstGeom>
          <a:solidFill>
            <a:schemeClr val="accent1">
              <a:lumMod val="60000"/>
              <a:lumOff val="40000"/>
              <a:alpha val="48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80" name="Picture 8" descr="http://www.ni.com/cms/images/devzone/tut/Figure_1-FlexLogger_Specifications_Tab_20180219171414.png">
            <a:extLst>
              <a:ext uri="{FF2B5EF4-FFF2-40B4-BE49-F238E27FC236}">
                <a16:creationId xmlns:a16="http://schemas.microsoft.com/office/drawing/2014/main" id="{D6B57D14-865E-4725-8C88-6D297FDF9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509" y="907553"/>
            <a:ext cx="3799268" cy="158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ni.com/cms/images/devzone/tut/Figure_2-FlexLogger_General_Info_Tab.png">
            <a:extLst>
              <a:ext uri="{FF2B5EF4-FFF2-40B4-BE49-F238E27FC236}">
                <a16:creationId xmlns:a16="http://schemas.microsoft.com/office/drawing/2014/main" id="{E9F8C192-DA60-47A9-AB6F-BBF7CFA98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41" y="907553"/>
            <a:ext cx="4091189" cy="155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ni.com/cms/images/devzone/tut/Figure_3-FlexLogger_Add_CAN_Signals.png">
            <a:extLst>
              <a:ext uri="{FF2B5EF4-FFF2-40B4-BE49-F238E27FC236}">
                <a16:creationId xmlns:a16="http://schemas.microsoft.com/office/drawing/2014/main" id="{79144D1F-B62F-407C-8F43-82654EBC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40" y="3991270"/>
            <a:ext cx="4091189" cy="155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www.ni.com/cms/images/devzone/tut/Figure_4-FlexLogger_Calculated_Channels.png">
            <a:extLst>
              <a:ext uri="{FF2B5EF4-FFF2-40B4-BE49-F238E27FC236}">
                <a16:creationId xmlns:a16="http://schemas.microsoft.com/office/drawing/2014/main" id="{E1E06731-B677-457B-AC34-3B96B72E5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508" y="3971961"/>
            <a:ext cx="3803381" cy="144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F7A7B4C-EF53-4578-AC70-B267FEFE568E}"/>
              </a:ext>
            </a:extLst>
          </p:cNvPr>
          <p:cNvSpPr/>
          <p:nvPr/>
        </p:nvSpPr>
        <p:spPr>
          <a:xfrm>
            <a:off x="5424959" y="1602010"/>
            <a:ext cx="307714" cy="213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D2017AC-DEF1-41A1-906C-932F630C969C}"/>
              </a:ext>
            </a:extLst>
          </p:cNvPr>
          <p:cNvSpPr/>
          <p:nvPr/>
        </p:nvSpPr>
        <p:spPr>
          <a:xfrm rot="10800000">
            <a:off x="5449145" y="4631394"/>
            <a:ext cx="325339" cy="213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D570C6-38C2-445F-858F-877778A447BA}"/>
              </a:ext>
            </a:extLst>
          </p:cNvPr>
          <p:cNvSpPr txBox="1"/>
          <p:nvPr/>
        </p:nvSpPr>
        <p:spPr>
          <a:xfrm>
            <a:off x="2106920" y="2490581"/>
            <a:ext cx="243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Step 1 </a:t>
            </a:r>
            <a:r>
              <a:rPr lang="en-US" altLang="ko-KR" sz="1400" i="1" dirty="0" err="1"/>
              <a:t>FlexLogger</a:t>
            </a:r>
            <a:r>
              <a:rPr lang="ko-KR" altLang="en-US" sz="1400" i="1" dirty="0"/>
              <a:t>를 통해 구성된 측정 작업 확인</a:t>
            </a:r>
            <a:endParaRPr lang="en-US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BEE45A-BF93-4C5B-909C-8145A99558CA}"/>
              </a:ext>
            </a:extLst>
          </p:cNvPr>
          <p:cNvSpPr/>
          <p:nvPr/>
        </p:nvSpPr>
        <p:spPr>
          <a:xfrm>
            <a:off x="5993891" y="2497398"/>
            <a:ext cx="40911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Step 2. </a:t>
            </a:r>
            <a:r>
              <a:rPr lang="en-US" altLang="ko-KR" sz="1400" i="1" dirty="0"/>
              <a:t>Configure a Vibration Measurement in the General Info </a:t>
            </a:r>
            <a:r>
              <a:rPr lang="ko-KR" altLang="en-US" sz="1400" i="1" dirty="0"/>
              <a:t>일반 정보 창에서 진동 측정 작업을 구성</a:t>
            </a:r>
            <a:endParaRPr lang="ko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B4B26E-F865-4004-829A-6901B52D0F4F}"/>
              </a:ext>
            </a:extLst>
          </p:cNvPr>
          <p:cNvSpPr/>
          <p:nvPr/>
        </p:nvSpPr>
        <p:spPr>
          <a:xfrm>
            <a:off x="7051635" y="5550775"/>
            <a:ext cx="19635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Step3. </a:t>
            </a:r>
            <a:r>
              <a:rPr lang="en-US" altLang="ko-KR" sz="1400" i="1" dirty="0"/>
              <a:t>CAN </a:t>
            </a:r>
            <a:r>
              <a:rPr lang="ko-KR" altLang="en-US" sz="1400" i="1" dirty="0"/>
              <a:t>신호 추가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endParaRPr lang="ko-KR" altLang="en-US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1BE1BB-5E90-4E70-855A-B3CEE165C94B}"/>
              </a:ext>
            </a:extLst>
          </p:cNvPr>
          <p:cNvSpPr/>
          <p:nvPr/>
        </p:nvSpPr>
        <p:spPr>
          <a:xfrm>
            <a:off x="1483735" y="5531753"/>
            <a:ext cx="36808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Step4. </a:t>
            </a:r>
            <a:r>
              <a:rPr lang="en-US" altLang="ko-KR" sz="1400" i="1" dirty="0" err="1"/>
              <a:t>FlexLogger</a:t>
            </a:r>
            <a:r>
              <a:rPr lang="ko-KR" altLang="en-US" sz="1400" i="1" dirty="0"/>
              <a:t>를 통해 계산된 채널 생성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CA4E77-695F-42FC-9085-17260E763917}"/>
              </a:ext>
            </a:extLst>
          </p:cNvPr>
          <p:cNvSpPr txBox="1"/>
          <p:nvPr/>
        </p:nvSpPr>
        <p:spPr>
          <a:xfrm>
            <a:off x="309862" y="289392"/>
            <a:ext cx="64956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u="sng" dirty="0" err="1"/>
              <a:t>FlexLogger</a:t>
            </a:r>
            <a:r>
              <a:rPr lang="en-US" altLang="ko-KR" sz="3000" b="1" u="sng" dirty="0"/>
              <a:t>™</a:t>
            </a:r>
            <a:r>
              <a:rPr lang="ko-KR" altLang="en-US" sz="3000" b="1" u="sng" dirty="0"/>
              <a:t>를 통해 측정 작업 구성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4982F10-8139-403C-86E6-D5F2E87486E2}"/>
              </a:ext>
            </a:extLst>
          </p:cNvPr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814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PC</a:t>
            </a:r>
            <a:r>
              <a:rPr lang="ko-KR" altLang="en-US" dirty="0"/>
              <a:t>형 </a:t>
            </a:r>
            <a:r>
              <a:rPr lang="en-US" altLang="ko-KR" dirty="0"/>
              <a:t>DAQ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17080" y="1496970"/>
            <a:ext cx="69194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NI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다기능 데이터 수집 디바이스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 (DAQ)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는 </a:t>
            </a: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아날로그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I/O,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디지털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I/O,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카운터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타이머 회로를 제공합니다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endParaRPr lang="en-US" altLang="ko-KR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저가 디바이스에서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고정밀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범위에 이르는 다양한 종류의 제품군이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사용하기 쉬우면서 뛰어난 안정성과 성능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으로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이미 전세계 엔지니어에게 신뢰받은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market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내 가장 우수한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제품입니다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87136" y="2374133"/>
            <a:ext cx="99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306541" y="1363781"/>
            <a:ext cx="2742459" cy="188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DAQ with LabVIEW</a:t>
            </a:r>
          </a:p>
          <a:p>
            <a:pPr algn="ctr"/>
            <a:r>
              <a:rPr lang="en-US" altLang="ko-KR" dirty="0"/>
              <a:t>https://www.youtube.com/watch?v=uobD6T9xby8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77EFC4-561F-43C1-90A5-F8FD800025CA}"/>
              </a:ext>
            </a:extLst>
          </p:cNvPr>
          <p:cNvSpPr/>
          <p:nvPr/>
        </p:nvSpPr>
        <p:spPr>
          <a:xfrm>
            <a:off x="860208" y="3441796"/>
            <a:ext cx="100199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NI DAQ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는 다양한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Bus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타입의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( PCI</a:t>
            </a:r>
            <a:r>
              <a:rPr lang="en-US" altLang="ko-KR" sz="1400" dirty="0">
                <a:solidFill>
                  <a:srgbClr val="333333"/>
                </a:solidFill>
                <a:latin typeface="Arial" panose="020B0604020202020204" pitchFamily="34" charset="0"/>
              </a:rPr>
              <a:t>(e),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PXI</a:t>
            </a:r>
            <a:r>
              <a:rPr lang="en-US" altLang="ko-KR" sz="1400" dirty="0">
                <a:solidFill>
                  <a:srgbClr val="333333"/>
                </a:solidFill>
                <a:latin typeface="Arial" panose="020B0604020202020204" pitchFamily="34" charset="0"/>
              </a:rPr>
              <a:t>(e),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USB, </a:t>
            </a:r>
            <a:r>
              <a:rPr lang="en-US" altLang="ko-KR" dirty="0" err="1">
                <a:solidFill>
                  <a:srgbClr val="333333"/>
                </a:solidFill>
                <a:latin typeface="Arial" panose="020B0604020202020204" pitchFamily="34" charset="0"/>
              </a:rPr>
              <a:t>wifi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 )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다양한 성능의 제품을 공급하며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액세서리 또한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User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의 선택의 폭을 넓혀 제공하고 있습니다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10" name="Picture 6" descr="USB-6002">
            <a:extLst>
              <a:ext uri="{FF2B5EF4-FFF2-40B4-BE49-F238E27FC236}">
                <a16:creationId xmlns:a16="http://schemas.microsoft.com/office/drawing/2014/main" id="{1FC7631B-1F91-45B2-A8AE-2622DC87D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t="10982" r="7302" b="14564"/>
          <a:stretch/>
        </p:blipFill>
        <p:spPr bwMode="auto">
          <a:xfrm>
            <a:off x="8555524" y="3912880"/>
            <a:ext cx="2324613" cy="174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버스 구동 (최대 400 kS/s, 32채널, 16비트)">
            <a:extLst>
              <a:ext uri="{FF2B5EF4-FFF2-40B4-BE49-F238E27FC236}">
                <a16:creationId xmlns:a16="http://schemas.microsoft.com/office/drawing/2014/main" id="{3DF21A98-DF35-45B3-BE9C-4FF7808D4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97" y="4383352"/>
            <a:ext cx="2360337" cy="221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E83255-551B-4AE1-A443-4850E05AA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476" y="4316566"/>
            <a:ext cx="1038017" cy="20889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8229DC-4ACC-404B-99D6-F36C19F6D0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18" r="52298"/>
          <a:stretch/>
        </p:blipFill>
        <p:spPr>
          <a:xfrm>
            <a:off x="715224" y="4092568"/>
            <a:ext cx="1760030" cy="18555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BC50AF2-CB90-48E4-AC67-5B279384C3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11"/>
          <a:stretch/>
        </p:blipFill>
        <p:spPr>
          <a:xfrm>
            <a:off x="4613736" y="4786458"/>
            <a:ext cx="2234327" cy="232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89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1FE9EB-7D11-4CC9-886B-0777A6CACF08}"/>
              </a:ext>
            </a:extLst>
          </p:cNvPr>
          <p:cNvSpPr txBox="1"/>
          <p:nvPr/>
        </p:nvSpPr>
        <p:spPr>
          <a:xfrm>
            <a:off x="917358" y="6115482"/>
            <a:ext cx="592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Table </a:t>
            </a:r>
            <a:r>
              <a:rPr lang="ko-KR" altLang="en-US" dirty="0">
                <a:highlight>
                  <a:srgbClr val="FFFF00"/>
                </a:highlight>
              </a:rPr>
              <a:t>폴더 </a:t>
            </a:r>
            <a:r>
              <a:rPr lang="en-US" altLang="ko-KR" dirty="0">
                <a:highlight>
                  <a:srgbClr val="FFFF00"/>
                </a:highlight>
              </a:rPr>
              <a:t>-&gt; NI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en-US" altLang="ko-KR" dirty="0">
                <a:highlight>
                  <a:srgbClr val="FFFF00"/>
                </a:highlight>
              </a:rPr>
              <a:t>HW Spec table -&gt; PC</a:t>
            </a:r>
            <a:r>
              <a:rPr lang="ko-KR" altLang="en-US" dirty="0">
                <a:highlight>
                  <a:srgbClr val="FFFF00"/>
                </a:highlight>
              </a:rPr>
              <a:t>형</a:t>
            </a:r>
            <a:r>
              <a:rPr lang="en-US" altLang="ko-KR" dirty="0">
                <a:highlight>
                  <a:srgbClr val="FFFF00"/>
                </a:highlight>
              </a:rPr>
              <a:t> DAQ </a:t>
            </a:r>
            <a:r>
              <a:rPr lang="ko-KR" altLang="en-US" dirty="0">
                <a:highlight>
                  <a:srgbClr val="FFFF00"/>
                </a:highlight>
              </a:rPr>
              <a:t>탭 삽입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66DB1-46BC-4A1A-B0A6-E8F2DF7F4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624" y="1114743"/>
            <a:ext cx="9173964" cy="23733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68EEFF-3749-46EF-8242-3106DB8BF8E8}"/>
              </a:ext>
            </a:extLst>
          </p:cNvPr>
          <p:cNvSpPr/>
          <p:nvPr/>
        </p:nvSpPr>
        <p:spPr>
          <a:xfrm>
            <a:off x="1070731" y="450900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Roboto Condensed"/>
              </a:rPr>
              <a:t>DAQ </a:t>
            </a:r>
            <a:r>
              <a:rPr lang="ko-KR" altLang="en-US" b="1" dirty="0">
                <a:solidFill>
                  <a:srgbClr val="333333"/>
                </a:solidFill>
                <a:latin typeface="Roboto Condensed"/>
              </a:rPr>
              <a:t>구성요소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83A6462-1ADA-4DFC-9B1B-BA21A54768F4}"/>
              </a:ext>
            </a:extLst>
          </p:cNvPr>
          <p:cNvSpPr/>
          <p:nvPr/>
        </p:nvSpPr>
        <p:spPr>
          <a:xfrm>
            <a:off x="1235346" y="1388970"/>
            <a:ext cx="9255390" cy="2499710"/>
          </a:xfrm>
          <a:prstGeom prst="roundRect">
            <a:avLst>
              <a:gd name="adj" fmla="val 65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418911B-0607-4173-BFCE-45B7206306EC}"/>
              </a:ext>
            </a:extLst>
          </p:cNvPr>
          <p:cNvSpPr/>
          <p:nvPr/>
        </p:nvSpPr>
        <p:spPr>
          <a:xfrm>
            <a:off x="1538700" y="1909925"/>
            <a:ext cx="1856341" cy="672578"/>
          </a:xfrm>
          <a:prstGeom prst="roundRect">
            <a:avLst>
              <a:gd name="adj" fmla="val 4452"/>
            </a:avLst>
          </a:prstGeom>
          <a:solidFill>
            <a:srgbClr val="499B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센서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신호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A084389-ED67-4ACC-AB39-4972B8B2C791}"/>
              </a:ext>
            </a:extLst>
          </p:cNvPr>
          <p:cNvSpPr/>
          <p:nvPr/>
        </p:nvSpPr>
        <p:spPr>
          <a:xfrm>
            <a:off x="4914499" y="1909925"/>
            <a:ext cx="1856341" cy="672578"/>
          </a:xfrm>
          <a:prstGeom prst="roundRect">
            <a:avLst>
              <a:gd name="adj" fmla="val 4452"/>
            </a:avLst>
          </a:prstGeom>
          <a:solidFill>
            <a:srgbClr val="499B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DAQ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하드웨어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8AB1324-83C2-4384-96EC-3CFC130E58C6}"/>
              </a:ext>
            </a:extLst>
          </p:cNvPr>
          <p:cNvSpPr/>
          <p:nvPr/>
        </p:nvSpPr>
        <p:spPr>
          <a:xfrm>
            <a:off x="8290300" y="1909925"/>
            <a:ext cx="1856341" cy="672578"/>
          </a:xfrm>
          <a:prstGeom prst="roundRect">
            <a:avLst>
              <a:gd name="adj" fmla="val 4452"/>
            </a:avLst>
          </a:prstGeom>
          <a:solidFill>
            <a:srgbClr val="499B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8ED493E-3307-4EFF-8A2E-DF634F324452}"/>
              </a:ext>
            </a:extLst>
          </p:cNvPr>
          <p:cNvCxnSpPr>
            <a:cxnSpLocks/>
          </p:cNvCxnSpPr>
          <p:nvPr/>
        </p:nvCxnSpPr>
        <p:spPr>
          <a:xfrm>
            <a:off x="3707195" y="2252034"/>
            <a:ext cx="895150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83D1366-CE98-4A54-A925-BB00F4740258}"/>
              </a:ext>
            </a:extLst>
          </p:cNvPr>
          <p:cNvCxnSpPr>
            <a:cxnSpLocks/>
          </p:cNvCxnSpPr>
          <p:nvPr/>
        </p:nvCxnSpPr>
        <p:spPr>
          <a:xfrm>
            <a:off x="7082995" y="2252034"/>
            <a:ext cx="895150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0D37EBC-003E-4204-983D-6254856D7C20}"/>
              </a:ext>
            </a:extLst>
          </p:cNvPr>
          <p:cNvSpPr/>
          <p:nvPr/>
        </p:nvSpPr>
        <p:spPr>
          <a:xfrm>
            <a:off x="6602399" y="768140"/>
            <a:ext cx="1856341" cy="3628726"/>
          </a:xfrm>
          <a:prstGeom prst="roundRect">
            <a:avLst>
              <a:gd name="adj" fmla="val 4452"/>
            </a:avLst>
          </a:prstGeom>
          <a:solidFill>
            <a:schemeClr val="bg1">
              <a:alpha val="5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6C3AF2B-8E60-4182-8472-31D6CAD0AAB4}"/>
              </a:ext>
            </a:extLst>
          </p:cNvPr>
          <p:cNvSpPr/>
          <p:nvPr/>
        </p:nvSpPr>
        <p:spPr>
          <a:xfrm>
            <a:off x="3226600" y="768140"/>
            <a:ext cx="1856341" cy="3628725"/>
          </a:xfrm>
          <a:prstGeom prst="roundRect">
            <a:avLst>
              <a:gd name="adj" fmla="val 4452"/>
            </a:avLst>
          </a:prstGeom>
          <a:solidFill>
            <a:schemeClr val="bg1">
              <a:alpha val="5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463E79-318C-4464-AFA6-1190BAE96F57}"/>
              </a:ext>
            </a:extLst>
          </p:cNvPr>
          <p:cNvSpPr/>
          <p:nvPr/>
        </p:nvSpPr>
        <p:spPr>
          <a:xfrm>
            <a:off x="3329064" y="880784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신호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컨디셔닝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61713E1-1B7A-4B57-A4EE-12BB4F44A87C}"/>
              </a:ext>
            </a:extLst>
          </p:cNvPr>
          <p:cNvSpPr/>
          <p:nvPr/>
        </p:nvSpPr>
        <p:spPr>
          <a:xfrm>
            <a:off x="7027869" y="880784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버스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4C72E3-8902-49EF-923C-5A7BA441BCE3}"/>
              </a:ext>
            </a:extLst>
          </p:cNvPr>
          <p:cNvSpPr/>
          <p:nvPr/>
        </p:nvSpPr>
        <p:spPr>
          <a:xfrm>
            <a:off x="3371544" y="1469254"/>
            <a:ext cx="1566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프런트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앤드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통합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4B0B36-8318-45D1-9C3F-A2074FB5C653}"/>
              </a:ext>
            </a:extLst>
          </p:cNvPr>
          <p:cNvSpPr/>
          <p:nvPr/>
        </p:nvSpPr>
        <p:spPr>
          <a:xfrm>
            <a:off x="6837112" y="1469254"/>
            <a:ext cx="13869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내부 또는 외부</a:t>
            </a:r>
          </a:p>
        </p:txBody>
      </p:sp>
      <p:pic>
        <p:nvPicPr>
          <p:cNvPr id="30" name="Picture 4" descr="sensorì ëí ì´ë¯¸ì§ ê²ìê²°ê³¼">
            <a:extLst>
              <a:ext uri="{FF2B5EF4-FFF2-40B4-BE49-F238E27FC236}">
                <a16:creationId xmlns:a16="http://schemas.microsoft.com/office/drawing/2014/main" id="{97A09FC0-B7E8-4E58-ACD2-51B8AEE6E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100" y="2647575"/>
            <a:ext cx="888886" cy="60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FE8823A-DDD0-4BC3-94CF-AE0F1891C7E0}"/>
              </a:ext>
            </a:extLst>
          </p:cNvPr>
          <p:cNvGrpSpPr/>
          <p:nvPr/>
        </p:nvGrpSpPr>
        <p:grpSpPr>
          <a:xfrm>
            <a:off x="8584177" y="2502291"/>
            <a:ext cx="1466604" cy="1466602"/>
            <a:chOff x="4491015" y="1732949"/>
            <a:chExt cx="4648200" cy="4648200"/>
          </a:xfrm>
        </p:grpSpPr>
        <p:pic>
          <p:nvPicPr>
            <p:cNvPr id="32" name="Picture 6" descr="ë¸í¸ë¶ì ëí ì´ë¯¸ì§ ê²ìê²°ê³¼">
              <a:extLst>
                <a:ext uri="{FF2B5EF4-FFF2-40B4-BE49-F238E27FC236}">
                  <a16:creationId xmlns:a16="http://schemas.microsoft.com/office/drawing/2014/main" id="{CFA36EFC-B710-4785-ADA1-A10ADF8786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1015" y="1732949"/>
              <a:ext cx="464820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340355F-9FA3-480A-A323-5EC7F625D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0297" y="2567925"/>
              <a:ext cx="3748883" cy="2107865"/>
            </a:xfrm>
            <a:prstGeom prst="rect">
              <a:avLst/>
            </a:prstGeom>
          </p:spPr>
        </p:pic>
      </p:grpSp>
      <p:pic>
        <p:nvPicPr>
          <p:cNvPr id="37" name="Picture 10" descr="gpibì ëí ì´ë¯¸ì§ ê²ìê²°ê³¼">
            <a:extLst>
              <a:ext uri="{FF2B5EF4-FFF2-40B4-BE49-F238E27FC236}">
                <a16:creationId xmlns:a16="http://schemas.microsoft.com/office/drawing/2014/main" id="{051F6D60-402F-41CD-AF2A-456EB4819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623" y="2354681"/>
            <a:ext cx="742839" cy="63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6" descr="usb bì ëí ì´ë¯¸ì§ ê²ìê²°ê³¼">
            <a:extLst>
              <a:ext uri="{FF2B5EF4-FFF2-40B4-BE49-F238E27FC236}">
                <a16:creationId xmlns:a16="http://schemas.microsoft.com/office/drawing/2014/main" id="{A23A34FB-88E0-4B05-A887-9C1AD6A6D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462" y="2381678"/>
            <a:ext cx="810900" cy="60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8" descr="ì¼ìì ëí ì´ë¯¸ì§ ê²ìê²°ê³¼">
            <a:extLst>
              <a:ext uri="{FF2B5EF4-FFF2-40B4-BE49-F238E27FC236}">
                <a16:creationId xmlns:a16="http://schemas.microsoft.com/office/drawing/2014/main" id="{F0E8FC20-076C-47F5-A103-473686A2A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791" y="3279498"/>
            <a:ext cx="721906" cy="50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2" descr="ê´ë ¨ ì´ë¯¸ì§">
            <a:extLst>
              <a:ext uri="{FF2B5EF4-FFF2-40B4-BE49-F238E27FC236}">
                <a16:creationId xmlns:a16="http://schemas.microsoft.com/office/drawing/2014/main" id="{D4D08ED5-86A7-4E91-83DC-4345D7792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448" y="3315235"/>
            <a:ext cx="700494" cy="44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4" descr="ìì½ëì ëí ì´ë¯¸ì§ ê²ìê²°ê³¼">
            <a:extLst>
              <a:ext uri="{FF2B5EF4-FFF2-40B4-BE49-F238E27FC236}">
                <a16:creationId xmlns:a16="http://schemas.microsoft.com/office/drawing/2014/main" id="{466CFEA1-9BA4-4D3E-A574-5B11E442A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272" y="3186043"/>
            <a:ext cx="742612" cy="69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6" descr="ëª¨í°ì ëí ì´ë¯¸ì§ ê²ìê²°ê³¼">
            <a:extLst>
              <a:ext uri="{FF2B5EF4-FFF2-40B4-BE49-F238E27FC236}">
                <a16:creationId xmlns:a16="http://schemas.microsoft.com/office/drawing/2014/main" id="{DC41373E-C65D-4A44-AF84-A19C68D92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707" y="2556450"/>
            <a:ext cx="964064" cy="72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9C4B68-86AE-47C3-993E-753B1D9F9ED2}"/>
              </a:ext>
            </a:extLst>
          </p:cNvPr>
          <p:cNvSpPr txBox="1"/>
          <p:nvPr/>
        </p:nvSpPr>
        <p:spPr>
          <a:xfrm>
            <a:off x="3091968" y="4269766"/>
            <a:ext cx="5492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이미지들 흰색배경 삭제 후</a:t>
            </a:r>
            <a:r>
              <a:rPr lang="en-US" altLang="ko-KR" dirty="0">
                <a:highlight>
                  <a:srgbClr val="FFFF00"/>
                </a:highlight>
              </a:rPr>
              <a:t>, </a:t>
            </a:r>
            <a:r>
              <a:rPr lang="ko-KR" altLang="en-US" dirty="0">
                <a:highlight>
                  <a:srgbClr val="FFFF00"/>
                </a:highlight>
              </a:rPr>
              <a:t>정리 부탁드리겠습니다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B12EC8-2C38-4F05-85B7-82C6076DB5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3591" y="2713826"/>
            <a:ext cx="2727960" cy="109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16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D5A171B3-893B-45E2-B09C-37E29D128473}"/>
              </a:ext>
            </a:extLst>
          </p:cNvPr>
          <p:cNvSpPr txBox="1"/>
          <p:nvPr/>
        </p:nvSpPr>
        <p:spPr>
          <a:xfrm>
            <a:off x="224911" y="2470712"/>
            <a:ext cx="189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( Excel table 2 ) 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644087-1D1E-4F26-B627-EF1506D426BE}"/>
              </a:ext>
            </a:extLst>
          </p:cNvPr>
          <p:cNvSpPr txBox="1"/>
          <p:nvPr/>
        </p:nvSpPr>
        <p:spPr>
          <a:xfrm>
            <a:off x="6975187" y="2490872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 </a:t>
            </a:r>
            <a:r>
              <a:rPr lang="ko-KR" altLang="en-US" dirty="0">
                <a:highlight>
                  <a:srgbClr val="FFFF00"/>
                </a:highlight>
              </a:rPr>
              <a:t>견적 요청하기 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90F8B4-FC77-4D24-825B-211C8E8B8807}"/>
              </a:ext>
            </a:extLst>
          </p:cNvPr>
          <p:cNvSpPr txBox="1"/>
          <p:nvPr/>
        </p:nvSpPr>
        <p:spPr>
          <a:xfrm>
            <a:off x="698895" y="2937132"/>
            <a:ext cx="347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PCI Express</a:t>
            </a:r>
            <a:r>
              <a:rPr lang="ko-KR" altLang="en-US" u="sng" dirty="0"/>
              <a:t>용 </a:t>
            </a:r>
            <a:r>
              <a:rPr lang="en-US" altLang="ko-KR" u="sng" dirty="0"/>
              <a:t>DAQ ( X </a:t>
            </a:r>
            <a:r>
              <a:rPr lang="ko-KR" altLang="en-US" u="sng" dirty="0"/>
              <a:t>시리즈 </a:t>
            </a:r>
            <a:r>
              <a:rPr lang="en-US" altLang="ko-KR" u="sng" dirty="0"/>
              <a:t>)</a:t>
            </a:r>
            <a:endParaRPr lang="ko-KR" altLang="en-US" u="sng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DEB542-B54B-4C81-B7E8-77F99E217878}"/>
              </a:ext>
            </a:extLst>
          </p:cNvPr>
          <p:cNvSpPr txBox="1"/>
          <p:nvPr/>
        </p:nvSpPr>
        <p:spPr>
          <a:xfrm>
            <a:off x="698895" y="3318710"/>
            <a:ext cx="3295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PCI/USB </a:t>
            </a:r>
            <a:r>
              <a:rPr lang="ko-KR" altLang="en-US" u="sng" dirty="0"/>
              <a:t>용 </a:t>
            </a:r>
            <a:r>
              <a:rPr lang="en-US" altLang="ko-KR" u="sng" dirty="0"/>
              <a:t>DAQ ( M </a:t>
            </a:r>
            <a:r>
              <a:rPr lang="ko-KR" altLang="en-US" u="sng" dirty="0"/>
              <a:t>시리즈 </a:t>
            </a:r>
            <a:r>
              <a:rPr lang="en-US" altLang="ko-KR" u="sng" dirty="0"/>
              <a:t>)</a:t>
            </a:r>
            <a:endParaRPr lang="ko-KR" altLang="en-US" u="sng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2DECA04-BF7C-4396-B73A-E7F2B990E088}"/>
              </a:ext>
            </a:extLst>
          </p:cNvPr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829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7047</TotalTime>
  <Words>5537</Words>
  <Application>Microsoft Office PowerPoint</Application>
  <PresentationFormat>와이드스크린</PresentationFormat>
  <Paragraphs>876</Paragraphs>
  <Slides>42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Helvetica Neue</vt:lpstr>
      <vt:lpstr>hmcL</vt:lpstr>
      <vt:lpstr>LiberationSansRegular</vt:lpstr>
      <vt:lpstr>Microsoft YaHei</vt:lpstr>
      <vt:lpstr>Roboto Condensed</vt:lpstr>
      <vt:lpstr>맑은 고딕</vt:lpstr>
      <vt:lpstr>Arial</vt:lpstr>
      <vt:lpstr>Tahoma</vt:lpstr>
      <vt:lpstr>Wingdings</vt:lpstr>
      <vt:lpstr>Office 테마</vt:lpstr>
      <vt:lpstr>제품소개</vt:lpstr>
      <vt:lpstr>LabVIEW</vt:lpstr>
      <vt:lpstr>PowerPoint 프레젠테이션</vt:lpstr>
      <vt:lpstr>FlexLogger</vt:lpstr>
      <vt:lpstr>PowerPoint 프레젠테이션</vt:lpstr>
      <vt:lpstr>PowerPoint 프레젠테이션</vt:lpstr>
      <vt:lpstr>PC형 DAQ</vt:lpstr>
      <vt:lpstr>PowerPoint 프레젠테이션</vt:lpstr>
      <vt:lpstr>PowerPoint 프레젠테이션</vt:lpstr>
      <vt:lpstr>모듈형 DAQ</vt:lpstr>
      <vt:lpstr>PowerPoint 프레젠테이션</vt:lpstr>
      <vt:lpstr>Compact RIO ( 임베디드 시스템 )</vt:lpstr>
      <vt:lpstr>PowerPoint 프레젠테이션</vt:lpstr>
      <vt:lpstr>PowerPoint 프레젠테이션</vt:lpstr>
      <vt:lpstr>PowerPoint 프레젠테이션</vt:lpstr>
      <vt:lpstr>PXI</vt:lpstr>
      <vt:lpstr>PowerPoint 프레젠테이션</vt:lpstr>
      <vt:lpstr>PowerPoint 프레젠테이션</vt:lpstr>
      <vt:lpstr>VirtualBench</vt:lpstr>
      <vt:lpstr>PowerPoint 프레젠테이션</vt:lpstr>
      <vt:lpstr>VirtualBench ( 올인원 계측기 )</vt:lpstr>
      <vt:lpstr>GPIB</vt:lpstr>
      <vt:lpstr>CAN</vt:lpstr>
      <vt:lpstr>Power Supply - 전자로드</vt:lpstr>
      <vt:lpstr>Power Supply</vt:lpstr>
      <vt:lpstr>PowerPoint 프레젠테이션</vt:lpstr>
      <vt:lpstr>Power Supply - SMPS</vt:lpstr>
      <vt:lpstr>PowerPoint 프레젠테이션</vt:lpstr>
      <vt:lpstr>Power Supply - Linear</vt:lpstr>
      <vt:lpstr>PowerPoint 프레젠테이션</vt:lpstr>
      <vt:lpstr>Power Supply - 전자로드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Current</vt:lpstr>
      <vt:lpstr>PowerPoint 프레젠테이션</vt:lpstr>
      <vt:lpstr>Voltage</vt:lpstr>
      <vt:lpstr>PowerPoint 프레젠테이션</vt:lpstr>
      <vt:lpstr>Isolate</vt:lpstr>
      <vt:lpstr>Connect &amp; ETC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제품소개</dc:title>
  <dc:creator>임해광</dc:creator>
  <cp:lastModifiedBy>민재 김</cp:lastModifiedBy>
  <cp:revision>227</cp:revision>
  <dcterms:created xsi:type="dcterms:W3CDTF">2016-08-08T04:05:42Z</dcterms:created>
  <dcterms:modified xsi:type="dcterms:W3CDTF">2018-08-02T10:18:45Z</dcterms:modified>
</cp:coreProperties>
</file>